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3"/>
  </p:notesMasterIdLst>
  <p:sldIdLst>
    <p:sldId id="256" r:id="rId4"/>
    <p:sldId id="451" r:id="rId5"/>
    <p:sldId id="463" r:id="rId6"/>
    <p:sldId id="389" r:id="rId7"/>
    <p:sldId id="471" r:id="rId8"/>
    <p:sldId id="482" r:id="rId9"/>
    <p:sldId id="483" r:id="rId10"/>
    <p:sldId id="484" r:id="rId11"/>
    <p:sldId id="486" r:id="rId12"/>
    <p:sldId id="488" r:id="rId13"/>
    <p:sldId id="476" r:id="rId14"/>
    <p:sldId id="474" r:id="rId15"/>
    <p:sldId id="475" r:id="rId16"/>
    <p:sldId id="477" r:id="rId17"/>
    <p:sldId id="479" r:id="rId18"/>
    <p:sldId id="489" r:id="rId19"/>
    <p:sldId id="481" r:id="rId20"/>
    <p:sldId id="287" r:id="rId21"/>
    <p:sldId id="288" r:id="rId22"/>
  </p:sldIdLst>
  <p:sldSz cx="12192000" cy="6858000"/>
  <p:notesSz cx="6797675" cy="9926638"/>
  <p:defaultTex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23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8DDDEC-0B69-0705-407C-3298ADCC0981}" v="2690" dt="2020-07-15T15:17:35.741"/>
    <p1510:client id="{F70ABE1E-E71D-4DD1-A24A-9BD4DB251DB5}" v="4" dt="2020-07-15T15:28:16.7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434" autoAdjust="0"/>
    <p:restoredTop sz="94660"/>
  </p:normalViewPr>
  <p:slideViewPr>
    <p:cSldViewPr snapToGrid="0">
      <p:cViewPr varScale="1">
        <p:scale>
          <a:sx n="108" d="100"/>
          <a:sy n="108" d="100"/>
        </p:scale>
        <p:origin x="12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AE5458-A0DC-4E49-88B3-FFA62518AE2F}"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GB"/>
        </a:p>
      </dgm:t>
    </dgm:pt>
    <dgm:pt modelId="{4A9D71A6-C43C-4FD4-A530-6BEE6A5808CB}">
      <dgm:prSet phldrT="[Text]"/>
      <dgm:spPr>
        <a:scene3d>
          <a:camera prst="orthographicFront"/>
          <a:lightRig rig="threePt" dir="t"/>
        </a:scene3d>
        <a:sp3d>
          <a:bevelT/>
        </a:sp3d>
      </dgm:spPr>
      <dgm:t>
        <a:bodyPr/>
        <a:lstStyle/>
        <a:p>
          <a:r>
            <a:rPr lang="en-GB" b="1"/>
            <a:t>Time card to Time Ledger</a:t>
          </a:r>
        </a:p>
      </dgm:t>
    </dgm:pt>
    <dgm:pt modelId="{0169EEB2-9834-4217-943C-A25D9D37750C}" type="parTrans" cxnId="{44EE2CC1-F84C-4F22-82E4-D7AF7495A9AF}">
      <dgm:prSet/>
      <dgm:spPr/>
      <dgm:t>
        <a:bodyPr/>
        <a:lstStyle/>
        <a:p>
          <a:endParaRPr lang="en-GB"/>
        </a:p>
      </dgm:t>
    </dgm:pt>
    <dgm:pt modelId="{E27FEFC5-10A3-4F8E-954D-D23D210C1D95}" type="sibTrans" cxnId="{44EE2CC1-F84C-4F22-82E4-D7AF7495A9AF}">
      <dgm:prSet/>
      <dgm:spPr/>
      <dgm:t>
        <a:bodyPr/>
        <a:lstStyle/>
        <a:p>
          <a:endParaRPr lang="en-GB"/>
        </a:p>
      </dgm:t>
    </dgm:pt>
    <dgm:pt modelId="{809C93B2-9117-4FE6-A807-1B1FB18CDD1D}">
      <dgm:prSet phldrT="[Text]"/>
      <dgm:spPr>
        <a:solidFill>
          <a:srgbClr val="FF0000"/>
        </a:solidFill>
        <a:scene3d>
          <a:camera prst="orthographicFront"/>
          <a:lightRig rig="threePt" dir="t"/>
        </a:scene3d>
        <a:sp3d prstMaterial="dkEdge">
          <a:bevelT/>
        </a:sp3d>
      </dgm:spPr>
      <dgm:t>
        <a:bodyPr/>
        <a:lstStyle/>
        <a:p>
          <a:r>
            <a:rPr lang="en-GB" b="1"/>
            <a:t>WIP to Pro-Forma</a:t>
          </a:r>
        </a:p>
      </dgm:t>
    </dgm:pt>
    <dgm:pt modelId="{7752B98A-C0A7-4407-8C6F-9BD260F35963}" type="parTrans" cxnId="{4216EC61-D1B3-48E3-A94B-342A7EF3506C}">
      <dgm:prSet/>
      <dgm:spPr/>
      <dgm:t>
        <a:bodyPr/>
        <a:lstStyle/>
        <a:p>
          <a:endParaRPr lang="en-GB"/>
        </a:p>
      </dgm:t>
    </dgm:pt>
    <dgm:pt modelId="{6BA94351-BF4D-4592-9A01-BBAA1AB1F350}" type="sibTrans" cxnId="{4216EC61-D1B3-48E3-A94B-342A7EF3506C}">
      <dgm:prSet/>
      <dgm:spPr/>
      <dgm:t>
        <a:bodyPr/>
        <a:lstStyle/>
        <a:p>
          <a:endParaRPr lang="en-GB"/>
        </a:p>
      </dgm:t>
    </dgm:pt>
    <dgm:pt modelId="{4557FDB0-B97C-4403-BADB-E2A8461556A0}">
      <dgm:prSet phldrT="[Text]"/>
      <dgm:spPr>
        <a:solidFill>
          <a:schemeClr val="accent2">
            <a:lumMod val="75000"/>
          </a:schemeClr>
        </a:solidFill>
        <a:scene3d>
          <a:camera prst="orthographicFront"/>
          <a:lightRig rig="threePt" dir="t"/>
        </a:scene3d>
        <a:sp3d>
          <a:bevelT/>
        </a:sp3d>
      </dgm:spPr>
      <dgm:t>
        <a:bodyPr/>
        <a:lstStyle/>
        <a:p>
          <a:r>
            <a:rPr lang="en-GB" b="1"/>
            <a:t>Pro-Forma to Bill</a:t>
          </a:r>
        </a:p>
      </dgm:t>
    </dgm:pt>
    <dgm:pt modelId="{A87E25DA-AA08-4C96-B9CB-8E231F71411A}" type="parTrans" cxnId="{6ED92D2D-B8F9-4DFC-B474-D4B150E158C6}">
      <dgm:prSet/>
      <dgm:spPr/>
      <dgm:t>
        <a:bodyPr/>
        <a:lstStyle/>
        <a:p>
          <a:endParaRPr lang="en-GB"/>
        </a:p>
      </dgm:t>
    </dgm:pt>
    <dgm:pt modelId="{E171132C-A28B-49DA-8E37-5C0769C09116}" type="sibTrans" cxnId="{6ED92D2D-B8F9-4DFC-B474-D4B150E158C6}">
      <dgm:prSet/>
      <dgm:spPr/>
      <dgm:t>
        <a:bodyPr/>
        <a:lstStyle/>
        <a:p>
          <a:endParaRPr lang="en-GB"/>
        </a:p>
      </dgm:t>
    </dgm:pt>
    <dgm:pt modelId="{F8669108-0177-43B4-B56B-8686B8060B73}">
      <dgm:prSet/>
      <dgm:spPr>
        <a:solidFill>
          <a:schemeClr val="accent3">
            <a:lumMod val="75000"/>
          </a:schemeClr>
        </a:solidFill>
        <a:scene3d>
          <a:camera prst="orthographicFront"/>
          <a:lightRig rig="threePt" dir="t"/>
        </a:scene3d>
        <a:sp3d>
          <a:bevelT/>
        </a:sp3d>
      </dgm:spPr>
      <dgm:t>
        <a:bodyPr/>
        <a:lstStyle/>
        <a:p>
          <a:r>
            <a:rPr lang="en-GB" b="1"/>
            <a:t>Bill Tax-Point Date to Mail-Out Date</a:t>
          </a:r>
        </a:p>
      </dgm:t>
    </dgm:pt>
    <dgm:pt modelId="{56580942-8A97-4DDE-B2F2-8B771E6DE62E}" type="parTrans" cxnId="{B1896284-DC29-43A3-838B-91494763BF95}">
      <dgm:prSet/>
      <dgm:spPr/>
      <dgm:t>
        <a:bodyPr/>
        <a:lstStyle/>
        <a:p>
          <a:endParaRPr lang="en-GB"/>
        </a:p>
      </dgm:t>
    </dgm:pt>
    <dgm:pt modelId="{EF34F766-174F-4F78-A116-6120104226F0}" type="sibTrans" cxnId="{B1896284-DC29-43A3-838B-91494763BF95}">
      <dgm:prSet/>
      <dgm:spPr/>
      <dgm:t>
        <a:bodyPr/>
        <a:lstStyle/>
        <a:p>
          <a:endParaRPr lang="en-GB"/>
        </a:p>
      </dgm:t>
    </dgm:pt>
    <dgm:pt modelId="{5EFD683A-F5B0-4A8D-8010-40DA9F53E5CA}">
      <dgm:prSet/>
      <dgm:spPr>
        <a:solidFill>
          <a:srgbClr val="00B050"/>
        </a:solidFill>
        <a:scene3d>
          <a:camera prst="orthographicFront"/>
          <a:lightRig rig="threePt" dir="t"/>
        </a:scene3d>
        <a:sp3d>
          <a:bevelT/>
        </a:sp3d>
      </dgm:spPr>
      <dgm:t>
        <a:bodyPr/>
        <a:lstStyle/>
        <a:p>
          <a:r>
            <a:rPr lang="en-GB" b="1"/>
            <a:t>Mail-Out Date to Collection Date</a:t>
          </a:r>
        </a:p>
      </dgm:t>
    </dgm:pt>
    <dgm:pt modelId="{34AD339F-2236-44F3-9564-5048AB19356E}" type="parTrans" cxnId="{464F40CD-61CA-4033-BA5B-A5C7C1E0864E}">
      <dgm:prSet/>
      <dgm:spPr/>
      <dgm:t>
        <a:bodyPr/>
        <a:lstStyle/>
        <a:p>
          <a:endParaRPr lang="en-GB"/>
        </a:p>
      </dgm:t>
    </dgm:pt>
    <dgm:pt modelId="{60C348E4-9CF7-48BB-88B3-DFF1115A5CDE}" type="sibTrans" cxnId="{464F40CD-61CA-4033-BA5B-A5C7C1E0864E}">
      <dgm:prSet/>
      <dgm:spPr/>
      <dgm:t>
        <a:bodyPr/>
        <a:lstStyle/>
        <a:p>
          <a:endParaRPr lang="en-GB"/>
        </a:p>
      </dgm:t>
    </dgm:pt>
    <dgm:pt modelId="{2B49CF2E-F8CE-4FB5-97A6-0804AD5616D3}" type="pres">
      <dgm:prSet presAssocID="{F3AE5458-A0DC-4E49-88B3-FFA62518AE2F}" presName="rootnode" presStyleCnt="0">
        <dgm:presLayoutVars>
          <dgm:chMax/>
          <dgm:chPref/>
          <dgm:dir/>
          <dgm:animLvl val="lvl"/>
        </dgm:presLayoutVars>
      </dgm:prSet>
      <dgm:spPr/>
    </dgm:pt>
    <dgm:pt modelId="{154978FD-91EB-4FC4-A595-448ECB99353C}" type="pres">
      <dgm:prSet presAssocID="{4A9D71A6-C43C-4FD4-A530-6BEE6A5808CB}" presName="composite" presStyleCnt="0"/>
      <dgm:spPr/>
    </dgm:pt>
    <dgm:pt modelId="{DC1F523E-C587-4DF5-86BF-E085B0F253E0}" type="pres">
      <dgm:prSet presAssocID="{4A9D71A6-C43C-4FD4-A530-6BEE6A5808CB}" presName="bentUpArrow1" presStyleLbl="alignImgPlace1" presStyleIdx="0" presStyleCnt="4"/>
      <dgm:spPr/>
    </dgm:pt>
    <dgm:pt modelId="{DAEE5BDE-F8C5-4D03-ACA1-D26A3E6276CD}" type="pres">
      <dgm:prSet presAssocID="{4A9D71A6-C43C-4FD4-A530-6BEE6A5808CB}" presName="ParentText" presStyleLbl="node1" presStyleIdx="0" presStyleCnt="5">
        <dgm:presLayoutVars>
          <dgm:chMax val="1"/>
          <dgm:chPref val="1"/>
          <dgm:bulletEnabled val="1"/>
        </dgm:presLayoutVars>
      </dgm:prSet>
      <dgm:spPr/>
    </dgm:pt>
    <dgm:pt modelId="{DF8597BB-9547-4485-B439-2C75DBFD5638}" type="pres">
      <dgm:prSet presAssocID="{4A9D71A6-C43C-4FD4-A530-6BEE6A5808CB}" presName="ChildText" presStyleLbl="revTx" presStyleIdx="0" presStyleCnt="4">
        <dgm:presLayoutVars>
          <dgm:chMax val="0"/>
          <dgm:chPref val="0"/>
          <dgm:bulletEnabled val="1"/>
        </dgm:presLayoutVars>
      </dgm:prSet>
      <dgm:spPr/>
    </dgm:pt>
    <dgm:pt modelId="{4BC679A4-EB39-4340-A5CA-E1F0AD570AAB}" type="pres">
      <dgm:prSet presAssocID="{E27FEFC5-10A3-4F8E-954D-D23D210C1D95}" presName="sibTrans" presStyleCnt="0"/>
      <dgm:spPr/>
    </dgm:pt>
    <dgm:pt modelId="{12D94E29-55B1-45CE-ABCC-40275DBEEBF0}" type="pres">
      <dgm:prSet presAssocID="{809C93B2-9117-4FE6-A807-1B1FB18CDD1D}" presName="composite" presStyleCnt="0"/>
      <dgm:spPr/>
    </dgm:pt>
    <dgm:pt modelId="{902EB53C-5043-4D8D-A558-EE245BC54CA1}" type="pres">
      <dgm:prSet presAssocID="{809C93B2-9117-4FE6-A807-1B1FB18CDD1D}" presName="bentUpArrow1" presStyleLbl="alignImgPlace1" presStyleIdx="1" presStyleCnt="4"/>
      <dgm:spPr/>
    </dgm:pt>
    <dgm:pt modelId="{CE610C2A-E32F-46C1-8CE1-F4206BD71ECD}" type="pres">
      <dgm:prSet presAssocID="{809C93B2-9117-4FE6-A807-1B1FB18CDD1D}" presName="ParentText" presStyleLbl="node1" presStyleIdx="1" presStyleCnt="5">
        <dgm:presLayoutVars>
          <dgm:chMax val="1"/>
          <dgm:chPref val="1"/>
          <dgm:bulletEnabled val="1"/>
        </dgm:presLayoutVars>
      </dgm:prSet>
      <dgm:spPr/>
    </dgm:pt>
    <dgm:pt modelId="{E8007068-F4D1-4739-832F-ACBFF11C581C}" type="pres">
      <dgm:prSet presAssocID="{809C93B2-9117-4FE6-A807-1B1FB18CDD1D}" presName="ChildText" presStyleLbl="revTx" presStyleIdx="1" presStyleCnt="4">
        <dgm:presLayoutVars>
          <dgm:chMax val="0"/>
          <dgm:chPref val="0"/>
          <dgm:bulletEnabled val="1"/>
        </dgm:presLayoutVars>
      </dgm:prSet>
      <dgm:spPr/>
    </dgm:pt>
    <dgm:pt modelId="{58A544BD-DD04-4069-8C00-53C18555C3CD}" type="pres">
      <dgm:prSet presAssocID="{6BA94351-BF4D-4592-9A01-BBAA1AB1F350}" presName="sibTrans" presStyleCnt="0"/>
      <dgm:spPr/>
    </dgm:pt>
    <dgm:pt modelId="{0B59CA2E-743F-4933-99A8-78D6504166B9}" type="pres">
      <dgm:prSet presAssocID="{4557FDB0-B97C-4403-BADB-E2A8461556A0}" presName="composite" presStyleCnt="0"/>
      <dgm:spPr/>
    </dgm:pt>
    <dgm:pt modelId="{D82ACB34-A10E-497B-B9FA-94C54F7DA8A9}" type="pres">
      <dgm:prSet presAssocID="{4557FDB0-B97C-4403-BADB-E2A8461556A0}" presName="bentUpArrow1" presStyleLbl="alignImgPlace1" presStyleIdx="2" presStyleCnt="4"/>
      <dgm:spPr/>
    </dgm:pt>
    <dgm:pt modelId="{246CC0A5-BD8F-4C29-95F1-1CE286264572}" type="pres">
      <dgm:prSet presAssocID="{4557FDB0-B97C-4403-BADB-E2A8461556A0}" presName="ParentText" presStyleLbl="node1" presStyleIdx="2" presStyleCnt="5" custLinFactNeighborX="-619" custLinFactNeighborY="-4140">
        <dgm:presLayoutVars>
          <dgm:chMax val="1"/>
          <dgm:chPref val="1"/>
          <dgm:bulletEnabled val="1"/>
        </dgm:presLayoutVars>
      </dgm:prSet>
      <dgm:spPr/>
    </dgm:pt>
    <dgm:pt modelId="{1230B88F-858F-4763-8078-50CC547C4879}" type="pres">
      <dgm:prSet presAssocID="{4557FDB0-B97C-4403-BADB-E2A8461556A0}" presName="ChildText" presStyleLbl="revTx" presStyleIdx="2" presStyleCnt="4">
        <dgm:presLayoutVars>
          <dgm:chMax val="0"/>
          <dgm:chPref val="0"/>
          <dgm:bulletEnabled val="1"/>
        </dgm:presLayoutVars>
      </dgm:prSet>
      <dgm:spPr/>
    </dgm:pt>
    <dgm:pt modelId="{E445BF68-0921-4993-8837-371E14699049}" type="pres">
      <dgm:prSet presAssocID="{E171132C-A28B-49DA-8E37-5C0769C09116}" presName="sibTrans" presStyleCnt="0"/>
      <dgm:spPr/>
    </dgm:pt>
    <dgm:pt modelId="{837A412A-3ECE-4AC1-AADF-2147366D36E7}" type="pres">
      <dgm:prSet presAssocID="{F8669108-0177-43B4-B56B-8686B8060B73}" presName="composite" presStyleCnt="0"/>
      <dgm:spPr/>
    </dgm:pt>
    <dgm:pt modelId="{E206E21D-CC08-4F51-AC22-A9708DDC231F}" type="pres">
      <dgm:prSet presAssocID="{F8669108-0177-43B4-B56B-8686B8060B73}" presName="bentUpArrow1" presStyleLbl="alignImgPlace1" presStyleIdx="3" presStyleCnt="4"/>
      <dgm:spPr/>
    </dgm:pt>
    <dgm:pt modelId="{083CE1DC-DF60-4E61-86D5-B1C78AE9ACDA}" type="pres">
      <dgm:prSet presAssocID="{F8669108-0177-43B4-B56B-8686B8060B73}" presName="ParentText" presStyleLbl="node1" presStyleIdx="3" presStyleCnt="5">
        <dgm:presLayoutVars>
          <dgm:chMax val="1"/>
          <dgm:chPref val="1"/>
          <dgm:bulletEnabled val="1"/>
        </dgm:presLayoutVars>
      </dgm:prSet>
      <dgm:spPr/>
    </dgm:pt>
    <dgm:pt modelId="{544E8BF7-5BAA-4607-A72E-A947DC862974}" type="pres">
      <dgm:prSet presAssocID="{F8669108-0177-43B4-B56B-8686B8060B73}" presName="ChildText" presStyleLbl="revTx" presStyleIdx="3" presStyleCnt="4">
        <dgm:presLayoutVars>
          <dgm:chMax val="0"/>
          <dgm:chPref val="0"/>
          <dgm:bulletEnabled val="1"/>
        </dgm:presLayoutVars>
      </dgm:prSet>
      <dgm:spPr/>
    </dgm:pt>
    <dgm:pt modelId="{6EDF7D95-3582-46EC-AF29-F9482C929C37}" type="pres">
      <dgm:prSet presAssocID="{EF34F766-174F-4F78-A116-6120104226F0}" presName="sibTrans" presStyleCnt="0"/>
      <dgm:spPr/>
    </dgm:pt>
    <dgm:pt modelId="{CC40B4C1-D674-49D7-95C3-BFE3C9434BA7}" type="pres">
      <dgm:prSet presAssocID="{5EFD683A-F5B0-4A8D-8010-40DA9F53E5CA}" presName="composite" presStyleCnt="0"/>
      <dgm:spPr/>
    </dgm:pt>
    <dgm:pt modelId="{ACA92B2C-0BE6-4508-8D1D-86CD7A1A43A3}" type="pres">
      <dgm:prSet presAssocID="{5EFD683A-F5B0-4A8D-8010-40DA9F53E5CA}" presName="ParentText" presStyleLbl="node1" presStyleIdx="4" presStyleCnt="5">
        <dgm:presLayoutVars>
          <dgm:chMax val="1"/>
          <dgm:chPref val="1"/>
          <dgm:bulletEnabled val="1"/>
        </dgm:presLayoutVars>
      </dgm:prSet>
      <dgm:spPr/>
    </dgm:pt>
  </dgm:ptLst>
  <dgm:cxnLst>
    <dgm:cxn modelId="{6AA68016-DE0F-45C9-8790-327116A5F3F1}" type="presOf" srcId="{5EFD683A-F5B0-4A8D-8010-40DA9F53E5CA}" destId="{ACA92B2C-0BE6-4508-8D1D-86CD7A1A43A3}" srcOrd="0" destOrd="0" presId="urn:microsoft.com/office/officeart/2005/8/layout/StepDownProcess"/>
    <dgm:cxn modelId="{89B54325-4468-40E5-A61E-0682EB0D33A8}" type="presOf" srcId="{F3AE5458-A0DC-4E49-88B3-FFA62518AE2F}" destId="{2B49CF2E-F8CE-4FB5-97A6-0804AD5616D3}" srcOrd="0" destOrd="0" presId="urn:microsoft.com/office/officeart/2005/8/layout/StepDownProcess"/>
    <dgm:cxn modelId="{6ED92D2D-B8F9-4DFC-B474-D4B150E158C6}" srcId="{F3AE5458-A0DC-4E49-88B3-FFA62518AE2F}" destId="{4557FDB0-B97C-4403-BADB-E2A8461556A0}" srcOrd="2" destOrd="0" parTransId="{A87E25DA-AA08-4C96-B9CB-8E231F71411A}" sibTransId="{E171132C-A28B-49DA-8E37-5C0769C09116}"/>
    <dgm:cxn modelId="{B1D64D3B-F2A2-46D3-9C54-D0B3863C064C}" type="presOf" srcId="{4A9D71A6-C43C-4FD4-A530-6BEE6A5808CB}" destId="{DAEE5BDE-F8C5-4D03-ACA1-D26A3E6276CD}" srcOrd="0" destOrd="0" presId="urn:microsoft.com/office/officeart/2005/8/layout/StepDownProcess"/>
    <dgm:cxn modelId="{4216EC61-D1B3-48E3-A94B-342A7EF3506C}" srcId="{F3AE5458-A0DC-4E49-88B3-FFA62518AE2F}" destId="{809C93B2-9117-4FE6-A807-1B1FB18CDD1D}" srcOrd="1" destOrd="0" parTransId="{7752B98A-C0A7-4407-8C6F-9BD260F35963}" sibTransId="{6BA94351-BF4D-4592-9A01-BBAA1AB1F350}"/>
    <dgm:cxn modelId="{522D7262-865F-4711-96CC-5582B5A386A2}" type="presOf" srcId="{4557FDB0-B97C-4403-BADB-E2A8461556A0}" destId="{246CC0A5-BD8F-4C29-95F1-1CE286264572}" srcOrd="0" destOrd="0" presId="urn:microsoft.com/office/officeart/2005/8/layout/StepDownProcess"/>
    <dgm:cxn modelId="{12AC5F4B-5F84-4D02-8D45-752EB2123C4D}" type="presOf" srcId="{809C93B2-9117-4FE6-A807-1B1FB18CDD1D}" destId="{CE610C2A-E32F-46C1-8CE1-F4206BD71ECD}" srcOrd="0" destOrd="0" presId="urn:microsoft.com/office/officeart/2005/8/layout/StepDownProcess"/>
    <dgm:cxn modelId="{9B81415A-A255-4047-897D-524F26B3B1D3}" type="presOf" srcId="{F8669108-0177-43B4-B56B-8686B8060B73}" destId="{083CE1DC-DF60-4E61-86D5-B1C78AE9ACDA}" srcOrd="0" destOrd="0" presId="urn:microsoft.com/office/officeart/2005/8/layout/StepDownProcess"/>
    <dgm:cxn modelId="{B1896284-DC29-43A3-838B-91494763BF95}" srcId="{F3AE5458-A0DC-4E49-88B3-FFA62518AE2F}" destId="{F8669108-0177-43B4-B56B-8686B8060B73}" srcOrd="3" destOrd="0" parTransId="{56580942-8A97-4DDE-B2F2-8B771E6DE62E}" sibTransId="{EF34F766-174F-4F78-A116-6120104226F0}"/>
    <dgm:cxn modelId="{44EE2CC1-F84C-4F22-82E4-D7AF7495A9AF}" srcId="{F3AE5458-A0DC-4E49-88B3-FFA62518AE2F}" destId="{4A9D71A6-C43C-4FD4-A530-6BEE6A5808CB}" srcOrd="0" destOrd="0" parTransId="{0169EEB2-9834-4217-943C-A25D9D37750C}" sibTransId="{E27FEFC5-10A3-4F8E-954D-D23D210C1D95}"/>
    <dgm:cxn modelId="{464F40CD-61CA-4033-BA5B-A5C7C1E0864E}" srcId="{F3AE5458-A0DC-4E49-88B3-FFA62518AE2F}" destId="{5EFD683A-F5B0-4A8D-8010-40DA9F53E5CA}" srcOrd="4" destOrd="0" parTransId="{34AD339F-2236-44F3-9564-5048AB19356E}" sibTransId="{60C348E4-9CF7-48BB-88B3-DFF1115A5CDE}"/>
    <dgm:cxn modelId="{DBC72DCD-AC5B-4958-82C1-5B90F832BAB4}" type="presParOf" srcId="{2B49CF2E-F8CE-4FB5-97A6-0804AD5616D3}" destId="{154978FD-91EB-4FC4-A595-448ECB99353C}" srcOrd="0" destOrd="0" presId="urn:microsoft.com/office/officeart/2005/8/layout/StepDownProcess"/>
    <dgm:cxn modelId="{0536138B-A1CD-4A17-8A6C-B86F2522E817}" type="presParOf" srcId="{154978FD-91EB-4FC4-A595-448ECB99353C}" destId="{DC1F523E-C587-4DF5-86BF-E085B0F253E0}" srcOrd="0" destOrd="0" presId="urn:microsoft.com/office/officeart/2005/8/layout/StepDownProcess"/>
    <dgm:cxn modelId="{E87B5604-6DDC-4ADB-8269-1F9F89A5AB37}" type="presParOf" srcId="{154978FD-91EB-4FC4-A595-448ECB99353C}" destId="{DAEE5BDE-F8C5-4D03-ACA1-D26A3E6276CD}" srcOrd="1" destOrd="0" presId="urn:microsoft.com/office/officeart/2005/8/layout/StepDownProcess"/>
    <dgm:cxn modelId="{74E9C1FB-2570-4043-BABF-08A8AE735172}" type="presParOf" srcId="{154978FD-91EB-4FC4-A595-448ECB99353C}" destId="{DF8597BB-9547-4485-B439-2C75DBFD5638}" srcOrd="2" destOrd="0" presId="urn:microsoft.com/office/officeart/2005/8/layout/StepDownProcess"/>
    <dgm:cxn modelId="{A7DE1A45-B2C3-4878-B02D-9A1B25D89FE5}" type="presParOf" srcId="{2B49CF2E-F8CE-4FB5-97A6-0804AD5616D3}" destId="{4BC679A4-EB39-4340-A5CA-E1F0AD570AAB}" srcOrd="1" destOrd="0" presId="urn:microsoft.com/office/officeart/2005/8/layout/StepDownProcess"/>
    <dgm:cxn modelId="{12FF792C-D242-4B47-ABE4-15ACCC77AB08}" type="presParOf" srcId="{2B49CF2E-F8CE-4FB5-97A6-0804AD5616D3}" destId="{12D94E29-55B1-45CE-ABCC-40275DBEEBF0}" srcOrd="2" destOrd="0" presId="urn:microsoft.com/office/officeart/2005/8/layout/StepDownProcess"/>
    <dgm:cxn modelId="{93684CEF-B26B-4916-904A-5671DB9C70CF}" type="presParOf" srcId="{12D94E29-55B1-45CE-ABCC-40275DBEEBF0}" destId="{902EB53C-5043-4D8D-A558-EE245BC54CA1}" srcOrd="0" destOrd="0" presId="urn:microsoft.com/office/officeart/2005/8/layout/StepDownProcess"/>
    <dgm:cxn modelId="{7B26D290-0363-4FC7-8FDF-19AAD47E5E86}" type="presParOf" srcId="{12D94E29-55B1-45CE-ABCC-40275DBEEBF0}" destId="{CE610C2A-E32F-46C1-8CE1-F4206BD71ECD}" srcOrd="1" destOrd="0" presId="urn:microsoft.com/office/officeart/2005/8/layout/StepDownProcess"/>
    <dgm:cxn modelId="{0D0A0B07-CFFE-47E0-BFF5-5D71EE911FEA}" type="presParOf" srcId="{12D94E29-55B1-45CE-ABCC-40275DBEEBF0}" destId="{E8007068-F4D1-4739-832F-ACBFF11C581C}" srcOrd="2" destOrd="0" presId="urn:microsoft.com/office/officeart/2005/8/layout/StepDownProcess"/>
    <dgm:cxn modelId="{75C9F757-4117-4855-9A26-EB3448FCEC9F}" type="presParOf" srcId="{2B49CF2E-F8CE-4FB5-97A6-0804AD5616D3}" destId="{58A544BD-DD04-4069-8C00-53C18555C3CD}" srcOrd="3" destOrd="0" presId="urn:microsoft.com/office/officeart/2005/8/layout/StepDownProcess"/>
    <dgm:cxn modelId="{E7FF3B95-DC92-4EB4-BBFB-31087D714D47}" type="presParOf" srcId="{2B49CF2E-F8CE-4FB5-97A6-0804AD5616D3}" destId="{0B59CA2E-743F-4933-99A8-78D6504166B9}" srcOrd="4" destOrd="0" presId="urn:microsoft.com/office/officeart/2005/8/layout/StepDownProcess"/>
    <dgm:cxn modelId="{2417DEAE-9C07-45AA-B7A9-268BAD4FD6FE}" type="presParOf" srcId="{0B59CA2E-743F-4933-99A8-78D6504166B9}" destId="{D82ACB34-A10E-497B-B9FA-94C54F7DA8A9}" srcOrd="0" destOrd="0" presId="urn:microsoft.com/office/officeart/2005/8/layout/StepDownProcess"/>
    <dgm:cxn modelId="{79F596D1-D1A9-421A-A39F-E5548BE3B17F}" type="presParOf" srcId="{0B59CA2E-743F-4933-99A8-78D6504166B9}" destId="{246CC0A5-BD8F-4C29-95F1-1CE286264572}" srcOrd="1" destOrd="0" presId="urn:microsoft.com/office/officeart/2005/8/layout/StepDownProcess"/>
    <dgm:cxn modelId="{D30D861A-E252-4AB7-A02A-925237EC7AA8}" type="presParOf" srcId="{0B59CA2E-743F-4933-99A8-78D6504166B9}" destId="{1230B88F-858F-4763-8078-50CC547C4879}" srcOrd="2" destOrd="0" presId="urn:microsoft.com/office/officeart/2005/8/layout/StepDownProcess"/>
    <dgm:cxn modelId="{7D6ED758-55E6-4790-A2BA-77E6333BDECC}" type="presParOf" srcId="{2B49CF2E-F8CE-4FB5-97A6-0804AD5616D3}" destId="{E445BF68-0921-4993-8837-371E14699049}" srcOrd="5" destOrd="0" presId="urn:microsoft.com/office/officeart/2005/8/layout/StepDownProcess"/>
    <dgm:cxn modelId="{C4FC7B67-1C70-4FE9-9F0F-3C6C7FC34151}" type="presParOf" srcId="{2B49CF2E-F8CE-4FB5-97A6-0804AD5616D3}" destId="{837A412A-3ECE-4AC1-AADF-2147366D36E7}" srcOrd="6" destOrd="0" presId="urn:microsoft.com/office/officeart/2005/8/layout/StepDownProcess"/>
    <dgm:cxn modelId="{284DC559-7B47-47F6-A5BF-EA53880C6EE7}" type="presParOf" srcId="{837A412A-3ECE-4AC1-AADF-2147366D36E7}" destId="{E206E21D-CC08-4F51-AC22-A9708DDC231F}" srcOrd="0" destOrd="0" presId="urn:microsoft.com/office/officeart/2005/8/layout/StepDownProcess"/>
    <dgm:cxn modelId="{5D7D0178-B1E8-46B7-A310-6F45DD9E1414}" type="presParOf" srcId="{837A412A-3ECE-4AC1-AADF-2147366D36E7}" destId="{083CE1DC-DF60-4E61-86D5-B1C78AE9ACDA}" srcOrd="1" destOrd="0" presId="urn:microsoft.com/office/officeart/2005/8/layout/StepDownProcess"/>
    <dgm:cxn modelId="{E0B83F48-7040-496F-B50C-813C1ADBE459}" type="presParOf" srcId="{837A412A-3ECE-4AC1-AADF-2147366D36E7}" destId="{544E8BF7-5BAA-4607-A72E-A947DC862974}" srcOrd="2" destOrd="0" presId="urn:microsoft.com/office/officeart/2005/8/layout/StepDownProcess"/>
    <dgm:cxn modelId="{C2451035-7D7B-4188-8385-4C479F2A13F5}" type="presParOf" srcId="{2B49CF2E-F8CE-4FB5-97A6-0804AD5616D3}" destId="{6EDF7D95-3582-46EC-AF29-F9482C929C37}" srcOrd="7" destOrd="0" presId="urn:microsoft.com/office/officeart/2005/8/layout/StepDownProcess"/>
    <dgm:cxn modelId="{8A769BC5-1B76-49CA-A55F-3B75812A6A57}" type="presParOf" srcId="{2B49CF2E-F8CE-4FB5-97A6-0804AD5616D3}" destId="{CC40B4C1-D674-49D7-95C3-BFE3C9434BA7}" srcOrd="8" destOrd="0" presId="urn:microsoft.com/office/officeart/2005/8/layout/StepDownProcess"/>
    <dgm:cxn modelId="{F4AAD866-D56D-4A39-9694-12ED54A14AC7}" type="presParOf" srcId="{CC40B4C1-D674-49D7-95C3-BFE3C9434BA7}" destId="{ACA92B2C-0BE6-4508-8D1D-86CD7A1A43A3}"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F523E-C587-4DF5-86BF-E085B0F253E0}">
      <dsp:nvSpPr>
        <dsp:cNvPr id="0" name=""/>
        <dsp:cNvSpPr/>
      </dsp:nvSpPr>
      <dsp:spPr>
        <a:xfrm rot="5400000">
          <a:off x="959442" y="712499"/>
          <a:ext cx="620077" cy="705936"/>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EE5BDE-F8C5-4D03-ACA1-D26A3E6276CD}">
      <dsp:nvSpPr>
        <dsp:cNvPr id="0" name=""/>
        <dsp:cNvSpPr/>
      </dsp:nvSpPr>
      <dsp:spPr>
        <a:xfrm>
          <a:off x="795159" y="25130"/>
          <a:ext cx="1043845" cy="73065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a:t>Time card to Time Ledger</a:t>
          </a:r>
        </a:p>
      </dsp:txBody>
      <dsp:txXfrm>
        <a:off x="830833" y="60804"/>
        <a:ext cx="972497" cy="659309"/>
      </dsp:txXfrm>
    </dsp:sp>
    <dsp:sp modelId="{DF8597BB-9547-4485-B439-2C75DBFD5638}">
      <dsp:nvSpPr>
        <dsp:cNvPr id="0" name=""/>
        <dsp:cNvSpPr/>
      </dsp:nvSpPr>
      <dsp:spPr>
        <a:xfrm>
          <a:off x="1839005" y="94815"/>
          <a:ext cx="759193" cy="590549"/>
        </a:xfrm>
        <a:prstGeom prst="rect">
          <a:avLst/>
        </a:prstGeom>
        <a:noFill/>
        <a:ln>
          <a:noFill/>
        </a:ln>
        <a:effectLst/>
      </dsp:spPr>
      <dsp:style>
        <a:lnRef idx="0">
          <a:scrgbClr r="0" g="0" b="0"/>
        </a:lnRef>
        <a:fillRef idx="0">
          <a:scrgbClr r="0" g="0" b="0"/>
        </a:fillRef>
        <a:effectRef idx="0">
          <a:scrgbClr r="0" g="0" b="0"/>
        </a:effectRef>
        <a:fontRef idx="minor"/>
      </dsp:style>
    </dsp:sp>
    <dsp:sp modelId="{902EB53C-5043-4D8D-A558-EE245BC54CA1}">
      <dsp:nvSpPr>
        <dsp:cNvPr id="0" name=""/>
        <dsp:cNvSpPr/>
      </dsp:nvSpPr>
      <dsp:spPr>
        <a:xfrm rot="5400000">
          <a:off x="1824901" y="1533269"/>
          <a:ext cx="620077" cy="705936"/>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610C2A-E32F-46C1-8CE1-F4206BD71ECD}">
      <dsp:nvSpPr>
        <dsp:cNvPr id="0" name=""/>
        <dsp:cNvSpPr/>
      </dsp:nvSpPr>
      <dsp:spPr>
        <a:xfrm>
          <a:off x="1660618" y="845900"/>
          <a:ext cx="1043845" cy="730657"/>
        </a:xfrm>
        <a:prstGeom prst="roundRect">
          <a:avLst>
            <a:gd name="adj" fmla="val 16670"/>
          </a:avLst>
        </a:prstGeom>
        <a:solidFill>
          <a:srgbClr val="FF000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prstMaterial="dkEdge">
          <a:bevelT/>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a:t>WIP to Pro-Forma</a:t>
          </a:r>
        </a:p>
      </dsp:txBody>
      <dsp:txXfrm>
        <a:off x="1696292" y="881574"/>
        <a:ext cx="972497" cy="659309"/>
      </dsp:txXfrm>
    </dsp:sp>
    <dsp:sp modelId="{E8007068-F4D1-4739-832F-ACBFF11C581C}">
      <dsp:nvSpPr>
        <dsp:cNvPr id="0" name=""/>
        <dsp:cNvSpPr/>
      </dsp:nvSpPr>
      <dsp:spPr>
        <a:xfrm>
          <a:off x="2704463" y="915585"/>
          <a:ext cx="759193" cy="590549"/>
        </a:xfrm>
        <a:prstGeom prst="rect">
          <a:avLst/>
        </a:prstGeom>
        <a:noFill/>
        <a:ln>
          <a:noFill/>
        </a:ln>
        <a:effectLst/>
      </dsp:spPr>
      <dsp:style>
        <a:lnRef idx="0">
          <a:scrgbClr r="0" g="0" b="0"/>
        </a:lnRef>
        <a:fillRef idx="0">
          <a:scrgbClr r="0" g="0" b="0"/>
        </a:fillRef>
        <a:effectRef idx="0">
          <a:scrgbClr r="0" g="0" b="0"/>
        </a:effectRef>
        <a:fontRef idx="minor"/>
      </dsp:style>
    </dsp:sp>
    <dsp:sp modelId="{D82ACB34-A10E-497B-B9FA-94C54F7DA8A9}">
      <dsp:nvSpPr>
        <dsp:cNvPr id="0" name=""/>
        <dsp:cNvSpPr/>
      </dsp:nvSpPr>
      <dsp:spPr>
        <a:xfrm rot="5400000">
          <a:off x="2690360" y="2354039"/>
          <a:ext cx="620077" cy="705936"/>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6CC0A5-BD8F-4C29-95F1-1CE286264572}">
      <dsp:nvSpPr>
        <dsp:cNvPr id="0" name=""/>
        <dsp:cNvSpPr/>
      </dsp:nvSpPr>
      <dsp:spPr>
        <a:xfrm>
          <a:off x="2519615" y="1636421"/>
          <a:ext cx="1043845" cy="730657"/>
        </a:xfrm>
        <a:prstGeom prst="roundRect">
          <a:avLst>
            <a:gd name="adj" fmla="val 1667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a:t>Pro-Forma to Bill</a:t>
          </a:r>
        </a:p>
      </dsp:txBody>
      <dsp:txXfrm>
        <a:off x="2555289" y="1672095"/>
        <a:ext cx="972497" cy="659309"/>
      </dsp:txXfrm>
    </dsp:sp>
    <dsp:sp modelId="{1230B88F-858F-4763-8078-50CC547C4879}">
      <dsp:nvSpPr>
        <dsp:cNvPr id="0" name=""/>
        <dsp:cNvSpPr/>
      </dsp:nvSpPr>
      <dsp:spPr>
        <a:xfrm>
          <a:off x="3569922" y="1736355"/>
          <a:ext cx="759193" cy="590549"/>
        </a:xfrm>
        <a:prstGeom prst="rect">
          <a:avLst/>
        </a:prstGeom>
        <a:noFill/>
        <a:ln>
          <a:noFill/>
        </a:ln>
        <a:effectLst/>
      </dsp:spPr>
      <dsp:style>
        <a:lnRef idx="0">
          <a:scrgbClr r="0" g="0" b="0"/>
        </a:lnRef>
        <a:fillRef idx="0">
          <a:scrgbClr r="0" g="0" b="0"/>
        </a:fillRef>
        <a:effectRef idx="0">
          <a:scrgbClr r="0" g="0" b="0"/>
        </a:effectRef>
        <a:fontRef idx="minor"/>
      </dsp:style>
    </dsp:sp>
    <dsp:sp modelId="{E206E21D-CC08-4F51-AC22-A9708DDC231F}">
      <dsp:nvSpPr>
        <dsp:cNvPr id="0" name=""/>
        <dsp:cNvSpPr/>
      </dsp:nvSpPr>
      <dsp:spPr>
        <a:xfrm rot="5400000">
          <a:off x="3555818" y="3174809"/>
          <a:ext cx="620077" cy="705936"/>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3CE1DC-DF60-4E61-86D5-B1C78AE9ACDA}">
      <dsp:nvSpPr>
        <dsp:cNvPr id="0" name=""/>
        <dsp:cNvSpPr/>
      </dsp:nvSpPr>
      <dsp:spPr>
        <a:xfrm>
          <a:off x="3391536" y="2487441"/>
          <a:ext cx="1043845" cy="730657"/>
        </a:xfrm>
        <a:prstGeom prst="roundRect">
          <a:avLst>
            <a:gd name="adj" fmla="val 1667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a:t>Bill Tax-Point Date to Mail-Out Date</a:t>
          </a:r>
        </a:p>
      </dsp:txBody>
      <dsp:txXfrm>
        <a:off x="3427210" y="2523115"/>
        <a:ext cx="972497" cy="659309"/>
      </dsp:txXfrm>
    </dsp:sp>
    <dsp:sp modelId="{544E8BF7-5BAA-4607-A72E-A947DC862974}">
      <dsp:nvSpPr>
        <dsp:cNvPr id="0" name=""/>
        <dsp:cNvSpPr/>
      </dsp:nvSpPr>
      <dsp:spPr>
        <a:xfrm>
          <a:off x="4435381" y="2557125"/>
          <a:ext cx="759193" cy="590549"/>
        </a:xfrm>
        <a:prstGeom prst="rect">
          <a:avLst/>
        </a:prstGeom>
        <a:noFill/>
        <a:ln>
          <a:noFill/>
        </a:ln>
        <a:effectLst/>
      </dsp:spPr>
      <dsp:style>
        <a:lnRef idx="0">
          <a:scrgbClr r="0" g="0" b="0"/>
        </a:lnRef>
        <a:fillRef idx="0">
          <a:scrgbClr r="0" g="0" b="0"/>
        </a:fillRef>
        <a:effectRef idx="0">
          <a:scrgbClr r="0" g="0" b="0"/>
        </a:effectRef>
        <a:fontRef idx="minor"/>
      </dsp:style>
    </dsp:sp>
    <dsp:sp modelId="{ACA92B2C-0BE6-4508-8D1D-86CD7A1A43A3}">
      <dsp:nvSpPr>
        <dsp:cNvPr id="0" name=""/>
        <dsp:cNvSpPr/>
      </dsp:nvSpPr>
      <dsp:spPr>
        <a:xfrm>
          <a:off x="4256994" y="3308211"/>
          <a:ext cx="1043845" cy="730657"/>
        </a:xfrm>
        <a:prstGeom prst="roundRect">
          <a:avLst>
            <a:gd name="adj" fmla="val 16670"/>
          </a:avLst>
        </a:prstGeom>
        <a:solidFill>
          <a:srgbClr val="00B05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a:t>Mail-Out Date to Collection Date</a:t>
          </a:r>
        </a:p>
      </dsp:txBody>
      <dsp:txXfrm>
        <a:off x="4292668" y="3343885"/>
        <a:ext cx="972497" cy="659309"/>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7C110F-7DE6-4E93-B9AC-E359616C21EC}"/>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F56CA48-E132-436D-AE05-105EFAFAA273}"/>
              </a:ext>
            </a:extLst>
          </p:cNvPr>
          <p:cNvSpPr>
            <a:spLocks noGrp="1"/>
          </p:cNvSpPr>
          <p:nvPr>
            <p:ph type="dt"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A56CA50-4904-4599-B6DA-17BDA6A50F10}" type="datetimeFigureOut">
              <a:rPr lang="en-US"/>
              <a:pPr>
                <a:defRPr/>
              </a:pPr>
              <a:t>7/15/2020</a:t>
            </a:fld>
            <a:endParaRPr lang="en-US"/>
          </a:p>
        </p:txBody>
      </p:sp>
      <p:sp>
        <p:nvSpPr>
          <p:cNvPr id="4" name="Slide Image Placeholder 3">
            <a:extLst>
              <a:ext uri="{FF2B5EF4-FFF2-40B4-BE49-F238E27FC236}">
                <a16:creationId xmlns:a16="http://schemas.microsoft.com/office/drawing/2014/main" id="{E54E61FE-07DA-48B3-A2AB-605C835CBE5E}"/>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5680C33-D38E-4D45-87E4-FD0C338CAC04}"/>
              </a:ext>
            </a:extLst>
          </p:cNvPr>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CCA6964-5590-4D4A-B131-D0F730DBD074}"/>
              </a:ext>
            </a:extLst>
          </p:cNvPr>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36E97F53-EB92-43B8-85C0-87A8BB518057}"/>
              </a:ext>
            </a:extLst>
          </p:cNvPr>
          <p:cNvSpPr>
            <a:spLocks noGrp="1"/>
          </p:cNvSpPr>
          <p:nvPr>
            <p:ph type="sldNum" sz="quarter" idx="5"/>
          </p:nvPr>
        </p:nvSpPr>
        <p:spPr>
          <a:xfrm>
            <a:off x="3849688" y="9428163"/>
            <a:ext cx="29464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A0F03C8-1695-4A9F-9F7B-A29573E9C74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0E009085-53B9-474A-94D8-68144A118E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6504B37D-42A1-4B40-8994-5296C9CF5C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a:extLst>
              <a:ext uri="{FF2B5EF4-FFF2-40B4-BE49-F238E27FC236}">
                <a16:creationId xmlns:a16="http://schemas.microsoft.com/office/drawing/2014/main" id="{1B9F4B08-F012-4B90-A34E-C297D001BA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21B18F2-AFAE-42A0-972B-EC68A705089A}"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B75DE9B2-39E4-43CD-BFAB-5E5952DFFE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C36939A6-3A8C-4A6F-BDB5-FDB30883EA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a:extLst>
              <a:ext uri="{FF2B5EF4-FFF2-40B4-BE49-F238E27FC236}">
                <a16:creationId xmlns:a16="http://schemas.microsoft.com/office/drawing/2014/main" id="{4C60F345-1CEE-4D37-B941-E617DE3C72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088432E-ED40-4BCA-9DCE-65404B4E1E48}" type="slidenum">
              <a:rPr lang="en-US" altLang="en-US" smtClean="0"/>
              <a:pPr/>
              <a:t>13</a:t>
            </a:fld>
            <a:endParaRPr lang="en-US" altLang="en-US"/>
          </a:p>
        </p:txBody>
      </p:sp>
    </p:spTree>
    <p:extLst>
      <p:ext uri="{BB962C8B-B14F-4D97-AF65-F5344CB8AC3E}">
        <p14:creationId xmlns:p14="http://schemas.microsoft.com/office/powerpoint/2010/main" val="290270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B75DE9B2-39E4-43CD-BFAB-5E5952DFFE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C36939A6-3A8C-4A6F-BDB5-FDB30883EA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a:extLst>
              <a:ext uri="{FF2B5EF4-FFF2-40B4-BE49-F238E27FC236}">
                <a16:creationId xmlns:a16="http://schemas.microsoft.com/office/drawing/2014/main" id="{4C60F345-1CEE-4D37-B941-E617DE3C72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088432E-ED40-4BCA-9DCE-65404B4E1E48}" type="slidenum">
              <a:rPr lang="en-US" altLang="en-US" smtClean="0"/>
              <a:pPr/>
              <a:t>14</a:t>
            </a:fld>
            <a:endParaRPr lang="en-US" altLang="en-US"/>
          </a:p>
        </p:txBody>
      </p:sp>
    </p:spTree>
    <p:extLst>
      <p:ext uri="{BB962C8B-B14F-4D97-AF65-F5344CB8AC3E}">
        <p14:creationId xmlns:p14="http://schemas.microsoft.com/office/powerpoint/2010/main" val="1908537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B75DE9B2-39E4-43CD-BFAB-5E5952DFFE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C36939A6-3A8C-4A6F-BDB5-FDB30883EA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a:extLst>
              <a:ext uri="{FF2B5EF4-FFF2-40B4-BE49-F238E27FC236}">
                <a16:creationId xmlns:a16="http://schemas.microsoft.com/office/drawing/2014/main" id="{4C60F345-1CEE-4D37-B941-E617DE3C72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088432E-ED40-4BCA-9DCE-65404B4E1E48}" type="slidenum">
              <a:rPr lang="en-US" altLang="en-US" smtClean="0"/>
              <a:pPr/>
              <a:t>15</a:t>
            </a:fld>
            <a:endParaRPr lang="en-US" altLang="en-US"/>
          </a:p>
        </p:txBody>
      </p:sp>
    </p:spTree>
    <p:extLst>
      <p:ext uri="{BB962C8B-B14F-4D97-AF65-F5344CB8AC3E}">
        <p14:creationId xmlns:p14="http://schemas.microsoft.com/office/powerpoint/2010/main" val="3524788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B75DE9B2-39E4-43CD-BFAB-5E5952DFFE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C36939A6-3A8C-4A6F-BDB5-FDB30883EA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a:extLst>
              <a:ext uri="{FF2B5EF4-FFF2-40B4-BE49-F238E27FC236}">
                <a16:creationId xmlns:a16="http://schemas.microsoft.com/office/drawing/2014/main" id="{4C60F345-1CEE-4D37-B941-E617DE3C72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088432E-ED40-4BCA-9DCE-65404B4E1E48}" type="slidenum">
              <a:rPr lang="en-US" altLang="en-US" smtClean="0"/>
              <a:pPr/>
              <a:t>16</a:t>
            </a:fld>
            <a:endParaRPr lang="en-US" altLang="en-US"/>
          </a:p>
        </p:txBody>
      </p:sp>
    </p:spTree>
    <p:extLst>
      <p:ext uri="{BB962C8B-B14F-4D97-AF65-F5344CB8AC3E}">
        <p14:creationId xmlns:p14="http://schemas.microsoft.com/office/powerpoint/2010/main" val="2197000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B75DE9B2-39E4-43CD-BFAB-5E5952DFFE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C36939A6-3A8C-4A6F-BDB5-FDB30883EA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a:extLst>
              <a:ext uri="{FF2B5EF4-FFF2-40B4-BE49-F238E27FC236}">
                <a16:creationId xmlns:a16="http://schemas.microsoft.com/office/drawing/2014/main" id="{4C60F345-1CEE-4D37-B941-E617DE3C72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088432E-ED40-4BCA-9DCE-65404B4E1E48}" type="slidenum">
              <a:rPr lang="en-US" altLang="en-US" smtClean="0"/>
              <a:pPr/>
              <a:t>17</a:t>
            </a:fld>
            <a:endParaRPr lang="en-US" altLang="en-US"/>
          </a:p>
        </p:txBody>
      </p:sp>
    </p:spTree>
    <p:extLst>
      <p:ext uri="{BB962C8B-B14F-4D97-AF65-F5344CB8AC3E}">
        <p14:creationId xmlns:p14="http://schemas.microsoft.com/office/powerpoint/2010/main" val="2373990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487C3167-85CF-4D8D-A5A0-869508AC96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A252FDE7-73BD-466F-B1C0-605A940FEBA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04" name="Slide Number Placeholder 3">
            <a:extLst>
              <a:ext uri="{FF2B5EF4-FFF2-40B4-BE49-F238E27FC236}">
                <a16:creationId xmlns:a16="http://schemas.microsoft.com/office/drawing/2014/main" id="{4A2F845E-184B-4C34-865E-B126B51285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00E98A4-2BBC-4476-A63E-0835FAA418DD}" type="slidenum">
              <a:rPr lang="en-US" altLang="en-US" smtClean="0"/>
              <a:pPr/>
              <a:t>18</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2B36B500-216D-4EDB-9CC7-C730DE1B64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E4DA79B1-F33A-4C32-9332-9D9FD98932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4452" name="Slide Number Placeholder 3">
            <a:extLst>
              <a:ext uri="{FF2B5EF4-FFF2-40B4-BE49-F238E27FC236}">
                <a16:creationId xmlns:a16="http://schemas.microsoft.com/office/drawing/2014/main" id="{54CCD12F-6D01-4312-A7E1-7B18D960B7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E8E1E5D-98DE-4A2D-BD7C-A4A013FFE89B}"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B75DE9B2-39E4-43CD-BFAB-5E5952DFFE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C36939A6-3A8C-4A6F-BDB5-FDB30883EA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a:extLst>
              <a:ext uri="{FF2B5EF4-FFF2-40B4-BE49-F238E27FC236}">
                <a16:creationId xmlns:a16="http://schemas.microsoft.com/office/drawing/2014/main" id="{4C60F345-1CEE-4D37-B941-E617DE3C72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088432E-ED40-4BCA-9DCE-65404B4E1E48}" type="slidenum">
              <a:rPr lang="en-US" altLang="en-US" smtClean="0"/>
              <a:pPr/>
              <a:t>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B75DE9B2-39E4-43CD-BFAB-5E5952DFFE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C36939A6-3A8C-4A6F-BDB5-FDB30883EA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a:extLst>
              <a:ext uri="{FF2B5EF4-FFF2-40B4-BE49-F238E27FC236}">
                <a16:creationId xmlns:a16="http://schemas.microsoft.com/office/drawing/2014/main" id="{4C60F345-1CEE-4D37-B941-E617DE3C72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088432E-ED40-4BCA-9DCE-65404B4E1E48}" type="slidenum">
              <a:rPr lang="en-US" altLang="en-US" smtClean="0"/>
              <a:pPr/>
              <a:t>5</a:t>
            </a:fld>
            <a:endParaRPr lang="en-US" altLang="en-US"/>
          </a:p>
        </p:txBody>
      </p:sp>
    </p:spTree>
    <p:extLst>
      <p:ext uri="{BB962C8B-B14F-4D97-AF65-F5344CB8AC3E}">
        <p14:creationId xmlns:p14="http://schemas.microsoft.com/office/powerpoint/2010/main" val="4188977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B75DE9B2-39E4-43CD-BFAB-5E5952DFFE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C36939A6-3A8C-4A6F-BDB5-FDB30883EA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a:extLst>
              <a:ext uri="{FF2B5EF4-FFF2-40B4-BE49-F238E27FC236}">
                <a16:creationId xmlns:a16="http://schemas.microsoft.com/office/drawing/2014/main" id="{4C60F345-1CEE-4D37-B941-E617DE3C72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088432E-ED40-4BCA-9DCE-65404B4E1E48}" type="slidenum">
              <a:rPr lang="en-US" altLang="en-US" smtClean="0"/>
              <a:pPr/>
              <a:t>6</a:t>
            </a:fld>
            <a:endParaRPr lang="en-US" altLang="en-US"/>
          </a:p>
        </p:txBody>
      </p:sp>
    </p:spTree>
    <p:extLst>
      <p:ext uri="{BB962C8B-B14F-4D97-AF65-F5344CB8AC3E}">
        <p14:creationId xmlns:p14="http://schemas.microsoft.com/office/powerpoint/2010/main" val="3729890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B75DE9B2-39E4-43CD-BFAB-5E5952DFFE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C36939A6-3A8C-4A6F-BDB5-FDB30883EA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a:extLst>
              <a:ext uri="{FF2B5EF4-FFF2-40B4-BE49-F238E27FC236}">
                <a16:creationId xmlns:a16="http://schemas.microsoft.com/office/drawing/2014/main" id="{4C60F345-1CEE-4D37-B941-E617DE3C72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088432E-ED40-4BCA-9DCE-65404B4E1E48}" type="slidenum">
              <a:rPr lang="en-US" altLang="en-US" smtClean="0"/>
              <a:pPr/>
              <a:t>7</a:t>
            </a:fld>
            <a:endParaRPr lang="en-US" altLang="en-US"/>
          </a:p>
        </p:txBody>
      </p:sp>
    </p:spTree>
    <p:extLst>
      <p:ext uri="{BB962C8B-B14F-4D97-AF65-F5344CB8AC3E}">
        <p14:creationId xmlns:p14="http://schemas.microsoft.com/office/powerpoint/2010/main" val="2206817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B75DE9B2-39E4-43CD-BFAB-5E5952DFFE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C36939A6-3A8C-4A6F-BDB5-FDB30883EA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a:extLst>
              <a:ext uri="{FF2B5EF4-FFF2-40B4-BE49-F238E27FC236}">
                <a16:creationId xmlns:a16="http://schemas.microsoft.com/office/drawing/2014/main" id="{4C60F345-1CEE-4D37-B941-E617DE3C72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088432E-ED40-4BCA-9DCE-65404B4E1E48}" type="slidenum">
              <a:rPr lang="en-US" altLang="en-US" smtClean="0"/>
              <a:pPr/>
              <a:t>8</a:t>
            </a:fld>
            <a:endParaRPr lang="en-US" altLang="en-US"/>
          </a:p>
        </p:txBody>
      </p:sp>
    </p:spTree>
    <p:extLst>
      <p:ext uri="{BB962C8B-B14F-4D97-AF65-F5344CB8AC3E}">
        <p14:creationId xmlns:p14="http://schemas.microsoft.com/office/powerpoint/2010/main" val="3512772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B75DE9B2-39E4-43CD-BFAB-5E5952DFFE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C36939A6-3A8C-4A6F-BDB5-FDB30883EA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a:extLst>
              <a:ext uri="{FF2B5EF4-FFF2-40B4-BE49-F238E27FC236}">
                <a16:creationId xmlns:a16="http://schemas.microsoft.com/office/drawing/2014/main" id="{4C60F345-1CEE-4D37-B941-E617DE3C72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088432E-ED40-4BCA-9DCE-65404B4E1E48}" type="slidenum">
              <a:rPr lang="en-US" altLang="en-US" smtClean="0"/>
              <a:pPr/>
              <a:t>9</a:t>
            </a:fld>
            <a:endParaRPr lang="en-US" altLang="en-US"/>
          </a:p>
        </p:txBody>
      </p:sp>
    </p:spTree>
    <p:extLst>
      <p:ext uri="{BB962C8B-B14F-4D97-AF65-F5344CB8AC3E}">
        <p14:creationId xmlns:p14="http://schemas.microsoft.com/office/powerpoint/2010/main" val="1040596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B75DE9B2-39E4-43CD-BFAB-5E5952DFFE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C36939A6-3A8C-4A6F-BDB5-FDB30883EA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a:extLst>
              <a:ext uri="{FF2B5EF4-FFF2-40B4-BE49-F238E27FC236}">
                <a16:creationId xmlns:a16="http://schemas.microsoft.com/office/drawing/2014/main" id="{4C60F345-1CEE-4D37-B941-E617DE3C72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088432E-ED40-4BCA-9DCE-65404B4E1E48}" type="slidenum">
              <a:rPr lang="en-US" altLang="en-US" smtClean="0"/>
              <a:pPr/>
              <a:t>10</a:t>
            </a:fld>
            <a:endParaRPr lang="en-US" altLang="en-US"/>
          </a:p>
        </p:txBody>
      </p:sp>
    </p:spTree>
    <p:extLst>
      <p:ext uri="{BB962C8B-B14F-4D97-AF65-F5344CB8AC3E}">
        <p14:creationId xmlns:p14="http://schemas.microsoft.com/office/powerpoint/2010/main" val="188496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B75DE9B2-39E4-43CD-BFAB-5E5952DFFE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C36939A6-3A8C-4A6F-BDB5-FDB30883EA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a:extLst>
              <a:ext uri="{FF2B5EF4-FFF2-40B4-BE49-F238E27FC236}">
                <a16:creationId xmlns:a16="http://schemas.microsoft.com/office/drawing/2014/main" id="{4C60F345-1CEE-4D37-B941-E617DE3C72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088432E-ED40-4BCA-9DCE-65404B4E1E48}" type="slidenum">
              <a:rPr lang="en-US" altLang="en-US" smtClean="0"/>
              <a:pPr/>
              <a:t>12</a:t>
            </a:fld>
            <a:endParaRPr lang="en-US" altLang="en-US"/>
          </a:p>
        </p:txBody>
      </p:sp>
    </p:spTree>
    <p:extLst>
      <p:ext uri="{BB962C8B-B14F-4D97-AF65-F5344CB8AC3E}">
        <p14:creationId xmlns:p14="http://schemas.microsoft.com/office/powerpoint/2010/main" val="3060719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F1E3C-3A10-4A64-A3DF-F553C334E3C3}"/>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p>
        </p:txBody>
      </p:sp>
      <p:sp>
        <p:nvSpPr>
          <p:cNvPr id="3" name="Subtitle 2">
            <a:extLst>
              <a:ext uri="{FF2B5EF4-FFF2-40B4-BE49-F238E27FC236}">
                <a16:creationId xmlns:a16="http://schemas.microsoft.com/office/drawing/2014/main" id="{4999780C-A4A1-44E1-AE58-60ECC30D9324}"/>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p>
        </p:txBody>
      </p:sp>
      <p:sp>
        <p:nvSpPr>
          <p:cNvPr id="4" name="Date Placeholder 3">
            <a:extLst>
              <a:ext uri="{FF2B5EF4-FFF2-40B4-BE49-F238E27FC236}">
                <a16:creationId xmlns:a16="http://schemas.microsoft.com/office/drawing/2014/main" id="{6B39B56C-66C2-4E31-BB53-D8E4472F2D4F}"/>
              </a:ext>
            </a:extLst>
          </p:cNvPr>
          <p:cNvSpPr txBox="1">
            <a:spLocks noGrp="1"/>
          </p:cNvSpPr>
          <p:nvPr>
            <p:ph type="dt" sz="half" idx="10"/>
          </p:nvPr>
        </p:nvSpPr>
        <p:spPr>
          <a:ln/>
        </p:spPr>
        <p:txBody>
          <a:bodyPr/>
          <a:lstStyle>
            <a:lvl1pPr>
              <a:defRPr/>
            </a:lvl1pPr>
          </a:lstStyle>
          <a:p>
            <a:pPr>
              <a:defRPr/>
            </a:pPr>
            <a:r>
              <a:t>4/16/2020</a:t>
            </a:r>
          </a:p>
        </p:txBody>
      </p:sp>
      <p:sp>
        <p:nvSpPr>
          <p:cNvPr id="5" name="Footer Placeholder 4">
            <a:extLst>
              <a:ext uri="{FF2B5EF4-FFF2-40B4-BE49-F238E27FC236}">
                <a16:creationId xmlns:a16="http://schemas.microsoft.com/office/drawing/2014/main" id="{F9A507EA-F1B8-4A11-A497-0BBE56D707FA}"/>
              </a:ext>
            </a:extLst>
          </p:cNvPr>
          <p:cNvSpPr txBox="1">
            <a:spLocks noGrp="1"/>
          </p:cNvSpPr>
          <p:nvPr>
            <p:ph type="ftr" sz="quarter" idx="11"/>
          </p:nvPr>
        </p:nvSpPr>
        <p:spPr>
          <a:ln/>
        </p:spPr>
        <p:txBody>
          <a:bodyPr/>
          <a:lstStyle>
            <a:lvl1pPr>
              <a:defRPr/>
            </a:lvl1pPr>
          </a:lstStyle>
          <a:p>
            <a:pPr>
              <a:defRPr/>
            </a:pPr>
            <a:r>
              <a:rPr lang="en-GB" altLang="en-US"/>
              <a:t>Innovation Software </a:t>
            </a:r>
          </a:p>
        </p:txBody>
      </p:sp>
      <p:sp>
        <p:nvSpPr>
          <p:cNvPr id="6" name="Slide Number Placeholder 5">
            <a:extLst>
              <a:ext uri="{FF2B5EF4-FFF2-40B4-BE49-F238E27FC236}">
                <a16:creationId xmlns:a16="http://schemas.microsoft.com/office/drawing/2014/main" id="{8803AD14-36B8-4B61-9CB6-FEDC649E8995}"/>
              </a:ext>
            </a:extLst>
          </p:cNvPr>
          <p:cNvSpPr txBox="1">
            <a:spLocks noGrp="1"/>
          </p:cNvSpPr>
          <p:nvPr>
            <p:ph type="sldNum" sz="quarter" idx="12"/>
          </p:nvPr>
        </p:nvSpPr>
        <p:spPr>
          <a:ln/>
        </p:spPr>
        <p:txBody>
          <a:bodyPr/>
          <a:lstStyle>
            <a:lvl1pPr>
              <a:defRPr/>
            </a:lvl1pPr>
          </a:lstStyle>
          <a:p>
            <a:pPr>
              <a:defRPr/>
            </a:pPr>
            <a:fld id="{5ACAE9B6-F2F3-4DC0-A64A-288602D69CFC}" type="slidenum">
              <a:rPr lang="en-US" altLang="en-US"/>
              <a:pPr>
                <a:defRPr/>
              </a:pPr>
              <a:t>‹#›</a:t>
            </a:fld>
            <a:endParaRPr lang="en-US" altLang="en-US"/>
          </a:p>
        </p:txBody>
      </p:sp>
    </p:spTree>
    <p:extLst>
      <p:ext uri="{BB962C8B-B14F-4D97-AF65-F5344CB8AC3E}">
        <p14:creationId xmlns:p14="http://schemas.microsoft.com/office/powerpoint/2010/main" val="1416176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E90EC-90C6-4B32-90DB-DB91F4D0EA31}"/>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499535E0-B8D8-46D5-9129-C8FAC835A3C0}"/>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AF6883-C184-499D-8769-24D804ED7E89}"/>
              </a:ext>
            </a:extLst>
          </p:cNvPr>
          <p:cNvSpPr txBox="1">
            <a:spLocks noGrp="1"/>
          </p:cNvSpPr>
          <p:nvPr>
            <p:ph type="dt" sz="half" idx="10"/>
          </p:nvPr>
        </p:nvSpPr>
        <p:spPr>
          <a:ln/>
        </p:spPr>
        <p:txBody>
          <a:bodyPr/>
          <a:lstStyle>
            <a:lvl1pPr>
              <a:defRPr/>
            </a:lvl1pPr>
          </a:lstStyle>
          <a:p>
            <a:pPr>
              <a:defRPr/>
            </a:pPr>
            <a:r>
              <a:t>4/16/2020</a:t>
            </a:r>
          </a:p>
        </p:txBody>
      </p:sp>
      <p:sp>
        <p:nvSpPr>
          <p:cNvPr id="5" name="Footer Placeholder 4">
            <a:extLst>
              <a:ext uri="{FF2B5EF4-FFF2-40B4-BE49-F238E27FC236}">
                <a16:creationId xmlns:a16="http://schemas.microsoft.com/office/drawing/2014/main" id="{07AB60F1-B208-4B71-9D4F-64DBBE0DADA8}"/>
              </a:ext>
            </a:extLst>
          </p:cNvPr>
          <p:cNvSpPr txBox="1">
            <a:spLocks noGrp="1"/>
          </p:cNvSpPr>
          <p:nvPr>
            <p:ph type="ftr" sz="quarter" idx="11"/>
          </p:nvPr>
        </p:nvSpPr>
        <p:spPr>
          <a:ln/>
        </p:spPr>
        <p:txBody>
          <a:bodyPr/>
          <a:lstStyle>
            <a:lvl1pPr>
              <a:defRPr/>
            </a:lvl1pPr>
          </a:lstStyle>
          <a:p>
            <a:pPr>
              <a:defRPr/>
            </a:pPr>
            <a:r>
              <a:rPr lang="en-GB" altLang="en-US"/>
              <a:t>Innovation Software </a:t>
            </a:r>
          </a:p>
        </p:txBody>
      </p:sp>
      <p:sp>
        <p:nvSpPr>
          <p:cNvPr id="6" name="Slide Number Placeholder 5">
            <a:extLst>
              <a:ext uri="{FF2B5EF4-FFF2-40B4-BE49-F238E27FC236}">
                <a16:creationId xmlns:a16="http://schemas.microsoft.com/office/drawing/2014/main" id="{8AFE7B1E-F703-4234-B15C-79E9C3B94D82}"/>
              </a:ext>
            </a:extLst>
          </p:cNvPr>
          <p:cNvSpPr txBox="1">
            <a:spLocks noGrp="1"/>
          </p:cNvSpPr>
          <p:nvPr>
            <p:ph type="sldNum" sz="quarter" idx="12"/>
          </p:nvPr>
        </p:nvSpPr>
        <p:spPr>
          <a:ln/>
        </p:spPr>
        <p:txBody>
          <a:bodyPr/>
          <a:lstStyle>
            <a:lvl1pPr>
              <a:defRPr/>
            </a:lvl1pPr>
          </a:lstStyle>
          <a:p>
            <a:pPr>
              <a:defRPr/>
            </a:pPr>
            <a:fld id="{9EA697E7-7C43-436E-A754-DC2EC6ED5424}" type="slidenum">
              <a:rPr lang="en-US" altLang="en-US"/>
              <a:pPr>
                <a:defRPr/>
              </a:pPr>
              <a:t>‹#›</a:t>
            </a:fld>
            <a:endParaRPr lang="en-US" altLang="en-US"/>
          </a:p>
        </p:txBody>
      </p:sp>
    </p:spTree>
    <p:extLst>
      <p:ext uri="{BB962C8B-B14F-4D97-AF65-F5344CB8AC3E}">
        <p14:creationId xmlns:p14="http://schemas.microsoft.com/office/powerpoint/2010/main" val="3538766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DD6A7D-916B-4FB0-9370-94A1C69FB640}"/>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79A8690D-8D2F-4AB5-9224-670D05C9E88B}"/>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1144CD-DEC2-4B6B-9863-EEE5A0A28818}"/>
              </a:ext>
            </a:extLst>
          </p:cNvPr>
          <p:cNvSpPr txBox="1">
            <a:spLocks noGrp="1"/>
          </p:cNvSpPr>
          <p:nvPr>
            <p:ph type="dt" sz="half" idx="10"/>
          </p:nvPr>
        </p:nvSpPr>
        <p:spPr>
          <a:ln/>
        </p:spPr>
        <p:txBody>
          <a:bodyPr/>
          <a:lstStyle>
            <a:lvl1pPr>
              <a:defRPr/>
            </a:lvl1pPr>
          </a:lstStyle>
          <a:p>
            <a:pPr>
              <a:defRPr/>
            </a:pPr>
            <a:r>
              <a:t>4/16/2020</a:t>
            </a:r>
          </a:p>
        </p:txBody>
      </p:sp>
      <p:sp>
        <p:nvSpPr>
          <p:cNvPr id="5" name="Footer Placeholder 4">
            <a:extLst>
              <a:ext uri="{FF2B5EF4-FFF2-40B4-BE49-F238E27FC236}">
                <a16:creationId xmlns:a16="http://schemas.microsoft.com/office/drawing/2014/main" id="{9444D7CF-9453-4686-8533-B2570D5AE1D3}"/>
              </a:ext>
            </a:extLst>
          </p:cNvPr>
          <p:cNvSpPr txBox="1">
            <a:spLocks noGrp="1"/>
          </p:cNvSpPr>
          <p:nvPr>
            <p:ph type="ftr" sz="quarter" idx="11"/>
          </p:nvPr>
        </p:nvSpPr>
        <p:spPr>
          <a:ln/>
        </p:spPr>
        <p:txBody>
          <a:bodyPr/>
          <a:lstStyle>
            <a:lvl1pPr>
              <a:defRPr/>
            </a:lvl1pPr>
          </a:lstStyle>
          <a:p>
            <a:pPr>
              <a:defRPr/>
            </a:pPr>
            <a:r>
              <a:rPr lang="en-GB" altLang="en-US"/>
              <a:t>Innovation Software </a:t>
            </a:r>
          </a:p>
        </p:txBody>
      </p:sp>
      <p:sp>
        <p:nvSpPr>
          <p:cNvPr id="6" name="Slide Number Placeholder 5">
            <a:extLst>
              <a:ext uri="{FF2B5EF4-FFF2-40B4-BE49-F238E27FC236}">
                <a16:creationId xmlns:a16="http://schemas.microsoft.com/office/drawing/2014/main" id="{7360C6CC-9FAE-468C-96DB-25E4D8991739}"/>
              </a:ext>
            </a:extLst>
          </p:cNvPr>
          <p:cNvSpPr txBox="1">
            <a:spLocks noGrp="1"/>
          </p:cNvSpPr>
          <p:nvPr>
            <p:ph type="sldNum" sz="quarter" idx="12"/>
          </p:nvPr>
        </p:nvSpPr>
        <p:spPr>
          <a:ln/>
        </p:spPr>
        <p:txBody>
          <a:bodyPr/>
          <a:lstStyle>
            <a:lvl1pPr>
              <a:defRPr/>
            </a:lvl1pPr>
          </a:lstStyle>
          <a:p>
            <a:pPr>
              <a:defRPr/>
            </a:pPr>
            <a:fld id="{B34AE4A0-0A83-48D9-A53D-7D698B1184BE}" type="slidenum">
              <a:rPr lang="en-US" altLang="en-US"/>
              <a:pPr>
                <a:defRPr/>
              </a:pPr>
              <a:t>‹#›</a:t>
            </a:fld>
            <a:endParaRPr lang="en-US" altLang="en-US"/>
          </a:p>
        </p:txBody>
      </p:sp>
    </p:spTree>
    <p:extLst>
      <p:ext uri="{BB962C8B-B14F-4D97-AF65-F5344CB8AC3E}">
        <p14:creationId xmlns:p14="http://schemas.microsoft.com/office/powerpoint/2010/main" val="361292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53A0B-030E-4581-9E69-E49BCF01A2D9}"/>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8929BB19-ED6C-4323-89E9-0202664FC245}"/>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807B3-3B8E-4D22-AC59-935F22F04EEF}"/>
              </a:ext>
            </a:extLst>
          </p:cNvPr>
          <p:cNvSpPr txBox="1">
            <a:spLocks noGrp="1"/>
          </p:cNvSpPr>
          <p:nvPr>
            <p:ph type="dt" sz="half" idx="10"/>
          </p:nvPr>
        </p:nvSpPr>
        <p:spPr>
          <a:ln/>
        </p:spPr>
        <p:txBody>
          <a:bodyPr/>
          <a:lstStyle>
            <a:lvl1pPr>
              <a:defRPr/>
            </a:lvl1pPr>
          </a:lstStyle>
          <a:p>
            <a:pPr>
              <a:defRPr/>
            </a:pPr>
            <a:r>
              <a:t>4/16/2020</a:t>
            </a:r>
          </a:p>
        </p:txBody>
      </p:sp>
      <p:sp>
        <p:nvSpPr>
          <p:cNvPr id="5" name="Footer Placeholder 4">
            <a:extLst>
              <a:ext uri="{FF2B5EF4-FFF2-40B4-BE49-F238E27FC236}">
                <a16:creationId xmlns:a16="http://schemas.microsoft.com/office/drawing/2014/main" id="{4C10444D-CD32-4C82-982D-C7FAEABB18C8}"/>
              </a:ext>
            </a:extLst>
          </p:cNvPr>
          <p:cNvSpPr txBox="1">
            <a:spLocks noGrp="1"/>
          </p:cNvSpPr>
          <p:nvPr>
            <p:ph type="ftr" sz="quarter" idx="11"/>
          </p:nvPr>
        </p:nvSpPr>
        <p:spPr>
          <a:ln/>
        </p:spPr>
        <p:txBody>
          <a:bodyPr/>
          <a:lstStyle>
            <a:lvl1pPr>
              <a:defRPr/>
            </a:lvl1pPr>
          </a:lstStyle>
          <a:p>
            <a:pPr>
              <a:defRPr/>
            </a:pPr>
            <a:r>
              <a:rPr lang="en-GB" altLang="en-US"/>
              <a:t>Innovation Software </a:t>
            </a:r>
          </a:p>
        </p:txBody>
      </p:sp>
      <p:sp>
        <p:nvSpPr>
          <p:cNvPr id="6" name="Slide Number Placeholder 5">
            <a:extLst>
              <a:ext uri="{FF2B5EF4-FFF2-40B4-BE49-F238E27FC236}">
                <a16:creationId xmlns:a16="http://schemas.microsoft.com/office/drawing/2014/main" id="{616A3FD7-887E-4E7A-B2AF-9397EE87C322}"/>
              </a:ext>
            </a:extLst>
          </p:cNvPr>
          <p:cNvSpPr txBox="1">
            <a:spLocks noGrp="1"/>
          </p:cNvSpPr>
          <p:nvPr>
            <p:ph type="sldNum" sz="quarter" idx="12"/>
          </p:nvPr>
        </p:nvSpPr>
        <p:spPr>
          <a:ln/>
        </p:spPr>
        <p:txBody>
          <a:bodyPr/>
          <a:lstStyle>
            <a:lvl1pPr>
              <a:defRPr/>
            </a:lvl1pPr>
          </a:lstStyle>
          <a:p>
            <a:pPr>
              <a:defRPr/>
            </a:pPr>
            <a:fld id="{963800CB-F677-43F5-8D24-0FE2148668F1}" type="slidenum">
              <a:rPr lang="en-US" altLang="en-US"/>
              <a:pPr>
                <a:defRPr/>
              </a:pPr>
              <a:t>‹#›</a:t>
            </a:fld>
            <a:endParaRPr lang="en-US" altLang="en-US"/>
          </a:p>
        </p:txBody>
      </p:sp>
    </p:spTree>
    <p:extLst>
      <p:ext uri="{BB962C8B-B14F-4D97-AF65-F5344CB8AC3E}">
        <p14:creationId xmlns:p14="http://schemas.microsoft.com/office/powerpoint/2010/main" val="1421237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44A54-CE10-47E9-BB78-75E6F812D5D0}"/>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p>
        </p:txBody>
      </p:sp>
      <p:sp>
        <p:nvSpPr>
          <p:cNvPr id="3" name="Text Placeholder 2">
            <a:extLst>
              <a:ext uri="{FF2B5EF4-FFF2-40B4-BE49-F238E27FC236}">
                <a16:creationId xmlns:a16="http://schemas.microsoft.com/office/drawing/2014/main" id="{4390F00B-4DF0-4A51-895D-6B433A92E549}"/>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42FB6986-B4E9-4317-804A-4207266BBAC2}"/>
              </a:ext>
            </a:extLst>
          </p:cNvPr>
          <p:cNvSpPr txBox="1">
            <a:spLocks noGrp="1"/>
          </p:cNvSpPr>
          <p:nvPr>
            <p:ph type="dt" sz="half" idx="10"/>
          </p:nvPr>
        </p:nvSpPr>
        <p:spPr>
          <a:ln/>
        </p:spPr>
        <p:txBody>
          <a:bodyPr/>
          <a:lstStyle>
            <a:lvl1pPr>
              <a:defRPr/>
            </a:lvl1pPr>
          </a:lstStyle>
          <a:p>
            <a:pPr>
              <a:defRPr/>
            </a:pPr>
            <a:r>
              <a:t>4/16/2020</a:t>
            </a:r>
          </a:p>
        </p:txBody>
      </p:sp>
      <p:sp>
        <p:nvSpPr>
          <p:cNvPr id="5" name="Footer Placeholder 4">
            <a:extLst>
              <a:ext uri="{FF2B5EF4-FFF2-40B4-BE49-F238E27FC236}">
                <a16:creationId xmlns:a16="http://schemas.microsoft.com/office/drawing/2014/main" id="{B61405CC-6059-48A9-84C6-20507072E4C7}"/>
              </a:ext>
            </a:extLst>
          </p:cNvPr>
          <p:cNvSpPr txBox="1">
            <a:spLocks noGrp="1"/>
          </p:cNvSpPr>
          <p:nvPr>
            <p:ph type="ftr" sz="quarter" idx="11"/>
          </p:nvPr>
        </p:nvSpPr>
        <p:spPr>
          <a:ln/>
        </p:spPr>
        <p:txBody>
          <a:bodyPr/>
          <a:lstStyle>
            <a:lvl1pPr>
              <a:defRPr/>
            </a:lvl1pPr>
          </a:lstStyle>
          <a:p>
            <a:pPr>
              <a:defRPr/>
            </a:pPr>
            <a:r>
              <a:rPr lang="en-GB" altLang="en-US"/>
              <a:t>Innovation Software </a:t>
            </a:r>
          </a:p>
        </p:txBody>
      </p:sp>
      <p:sp>
        <p:nvSpPr>
          <p:cNvPr id="6" name="Slide Number Placeholder 5">
            <a:extLst>
              <a:ext uri="{FF2B5EF4-FFF2-40B4-BE49-F238E27FC236}">
                <a16:creationId xmlns:a16="http://schemas.microsoft.com/office/drawing/2014/main" id="{39809449-DABF-4EF1-88B4-6EE2D185A029}"/>
              </a:ext>
            </a:extLst>
          </p:cNvPr>
          <p:cNvSpPr txBox="1">
            <a:spLocks noGrp="1"/>
          </p:cNvSpPr>
          <p:nvPr>
            <p:ph type="sldNum" sz="quarter" idx="12"/>
          </p:nvPr>
        </p:nvSpPr>
        <p:spPr>
          <a:ln/>
        </p:spPr>
        <p:txBody>
          <a:bodyPr/>
          <a:lstStyle>
            <a:lvl1pPr>
              <a:defRPr/>
            </a:lvl1pPr>
          </a:lstStyle>
          <a:p>
            <a:pPr>
              <a:defRPr/>
            </a:pPr>
            <a:fld id="{5D9B14DD-CFE5-447A-A139-CEB21B11EA29}" type="slidenum">
              <a:rPr lang="en-US" altLang="en-US"/>
              <a:pPr>
                <a:defRPr/>
              </a:pPr>
              <a:t>‹#›</a:t>
            </a:fld>
            <a:endParaRPr lang="en-US" altLang="en-US"/>
          </a:p>
        </p:txBody>
      </p:sp>
    </p:spTree>
    <p:extLst>
      <p:ext uri="{BB962C8B-B14F-4D97-AF65-F5344CB8AC3E}">
        <p14:creationId xmlns:p14="http://schemas.microsoft.com/office/powerpoint/2010/main" val="1932544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C69FB-374A-4E10-B5EA-D976456499C7}"/>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414E70EC-0AE4-46E3-AB4E-D541A2856CFA}"/>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8DB5AE-BCB9-4827-99D5-EB2DDD87965F}"/>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21A0DB2-2212-4EFD-9461-AF656E869853}"/>
              </a:ext>
            </a:extLst>
          </p:cNvPr>
          <p:cNvSpPr txBox="1">
            <a:spLocks noGrp="1"/>
          </p:cNvSpPr>
          <p:nvPr>
            <p:ph type="dt" sz="half" idx="10"/>
          </p:nvPr>
        </p:nvSpPr>
        <p:spPr>
          <a:ln/>
        </p:spPr>
        <p:txBody>
          <a:bodyPr/>
          <a:lstStyle>
            <a:lvl1pPr>
              <a:defRPr/>
            </a:lvl1pPr>
          </a:lstStyle>
          <a:p>
            <a:pPr>
              <a:defRPr/>
            </a:pPr>
            <a:r>
              <a:t>4/16/2020</a:t>
            </a:r>
          </a:p>
        </p:txBody>
      </p:sp>
      <p:sp>
        <p:nvSpPr>
          <p:cNvPr id="6" name="Footer Placeholder 4">
            <a:extLst>
              <a:ext uri="{FF2B5EF4-FFF2-40B4-BE49-F238E27FC236}">
                <a16:creationId xmlns:a16="http://schemas.microsoft.com/office/drawing/2014/main" id="{C9611F8B-3F2E-4280-93A9-5C3B977EC45C}"/>
              </a:ext>
            </a:extLst>
          </p:cNvPr>
          <p:cNvSpPr txBox="1">
            <a:spLocks noGrp="1"/>
          </p:cNvSpPr>
          <p:nvPr>
            <p:ph type="ftr" sz="quarter" idx="11"/>
          </p:nvPr>
        </p:nvSpPr>
        <p:spPr>
          <a:ln/>
        </p:spPr>
        <p:txBody>
          <a:bodyPr/>
          <a:lstStyle>
            <a:lvl1pPr>
              <a:defRPr/>
            </a:lvl1pPr>
          </a:lstStyle>
          <a:p>
            <a:pPr>
              <a:defRPr/>
            </a:pPr>
            <a:r>
              <a:rPr lang="en-GB" altLang="en-US"/>
              <a:t>Innovation Software </a:t>
            </a:r>
          </a:p>
        </p:txBody>
      </p:sp>
      <p:sp>
        <p:nvSpPr>
          <p:cNvPr id="7" name="Slide Number Placeholder 5">
            <a:extLst>
              <a:ext uri="{FF2B5EF4-FFF2-40B4-BE49-F238E27FC236}">
                <a16:creationId xmlns:a16="http://schemas.microsoft.com/office/drawing/2014/main" id="{440AB824-E301-4CDD-B9B7-1E984B9251F5}"/>
              </a:ext>
            </a:extLst>
          </p:cNvPr>
          <p:cNvSpPr txBox="1">
            <a:spLocks noGrp="1"/>
          </p:cNvSpPr>
          <p:nvPr>
            <p:ph type="sldNum" sz="quarter" idx="12"/>
          </p:nvPr>
        </p:nvSpPr>
        <p:spPr>
          <a:ln/>
        </p:spPr>
        <p:txBody>
          <a:bodyPr/>
          <a:lstStyle>
            <a:lvl1pPr>
              <a:defRPr/>
            </a:lvl1pPr>
          </a:lstStyle>
          <a:p>
            <a:pPr>
              <a:defRPr/>
            </a:pPr>
            <a:fld id="{A71793EF-2CD4-4CB5-BCB2-ECE5915E7329}" type="slidenum">
              <a:rPr lang="en-US" altLang="en-US"/>
              <a:pPr>
                <a:defRPr/>
              </a:pPr>
              <a:t>‹#›</a:t>
            </a:fld>
            <a:endParaRPr lang="en-US" altLang="en-US"/>
          </a:p>
        </p:txBody>
      </p:sp>
    </p:spTree>
    <p:extLst>
      <p:ext uri="{BB962C8B-B14F-4D97-AF65-F5344CB8AC3E}">
        <p14:creationId xmlns:p14="http://schemas.microsoft.com/office/powerpoint/2010/main" val="1337351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01859-919F-4FCC-B5B0-BCBF2724CE1A}"/>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12F775C9-AAD3-44AF-9E14-51E305D80F12}"/>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F49225BE-E051-49D1-B65D-8BA6FDEA9805}"/>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B70DC0-4241-4965-99B5-BDB84AE2F8A4}"/>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ACD0ADEC-598A-477F-85F4-7C27D16446E5}"/>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BD738E5-F727-4905-83B4-9C559DA2CD7A}"/>
              </a:ext>
            </a:extLst>
          </p:cNvPr>
          <p:cNvSpPr txBox="1">
            <a:spLocks noGrp="1"/>
          </p:cNvSpPr>
          <p:nvPr>
            <p:ph type="dt" sz="half" idx="10"/>
          </p:nvPr>
        </p:nvSpPr>
        <p:spPr>
          <a:ln/>
        </p:spPr>
        <p:txBody>
          <a:bodyPr/>
          <a:lstStyle>
            <a:lvl1pPr>
              <a:defRPr/>
            </a:lvl1pPr>
          </a:lstStyle>
          <a:p>
            <a:pPr>
              <a:defRPr/>
            </a:pPr>
            <a:r>
              <a:t>4/16/2020</a:t>
            </a:r>
          </a:p>
        </p:txBody>
      </p:sp>
      <p:sp>
        <p:nvSpPr>
          <p:cNvPr id="8" name="Footer Placeholder 4">
            <a:extLst>
              <a:ext uri="{FF2B5EF4-FFF2-40B4-BE49-F238E27FC236}">
                <a16:creationId xmlns:a16="http://schemas.microsoft.com/office/drawing/2014/main" id="{911B0CAE-A261-4926-8261-87E71A821BC4}"/>
              </a:ext>
            </a:extLst>
          </p:cNvPr>
          <p:cNvSpPr txBox="1">
            <a:spLocks noGrp="1"/>
          </p:cNvSpPr>
          <p:nvPr>
            <p:ph type="ftr" sz="quarter" idx="11"/>
          </p:nvPr>
        </p:nvSpPr>
        <p:spPr>
          <a:ln/>
        </p:spPr>
        <p:txBody>
          <a:bodyPr/>
          <a:lstStyle>
            <a:lvl1pPr>
              <a:defRPr/>
            </a:lvl1pPr>
          </a:lstStyle>
          <a:p>
            <a:pPr>
              <a:defRPr/>
            </a:pPr>
            <a:r>
              <a:rPr lang="en-GB" altLang="en-US"/>
              <a:t>Innovation Software </a:t>
            </a:r>
          </a:p>
        </p:txBody>
      </p:sp>
      <p:sp>
        <p:nvSpPr>
          <p:cNvPr id="9" name="Slide Number Placeholder 5">
            <a:extLst>
              <a:ext uri="{FF2B5EF4-FFF2-40B4-BE49-F238E27FC236}">
                <a16:creationId xmlns:a16="http://schemas.microsoft.com/office/drawing/2014/main" id="{20AAAF80-36F3-491C-8E52-2FFEAF6D7CD4}"/>
              </a:ext>
            </a:extLst>
          </p:cNvPr>
          <p:cNvSpPr txBox="1">
            <a:spLocks noGrp="1"/>
          </p:cNvSpPr>
          <p:nvPr>
            <p:ph type="sldNum" sz="quarter" idx="12"/>
          </p:nvPr>
        </p:nvSpPr>
        <p:spPr>
          <a:ln/>
        </p:spPr>
        <p:txBody>
          <a:bodyPr/>
          <a:lstStyle>
            <a:lvl1pPr>
              <a:defRPr/>
            </a:lvl1pPr>
          </a:lstStyle>
          <a:p>
            <a:pPr>
              <a:defRPr/>
            </a:pPr>
            <a:fld id="{BA1B2E83-0A16-4ED6-A297-5867C8EE954D}" type="slidenum">
              <a:rPr lang="en-US" altLang="en-US"/>
              <a:pPr>
                <a:defRPr/>
              </a:pPr>
              <a:t>‹#›</a:t>
            </a:fld>
            <a:endParaRPr lang="en-US" altLang="en-US"/>
          </a:p>
        </p:txBody>
      </p:sp>
    </p:spTree>
    <p:extLst>
      <p:ext uri="{BB962C8B-B14F-4D97-AF65-F5344CB8AC3E}">
        <p14:creationId xmlns:p14="http://schemas.microsoft.com/office/powerpoint/2010/main" val="295500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47B46-6A2A-49F9-8665-B029D18D266F}"/>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3">
            <a:extLst>
              <a:ext uri="{FF2B5EF4-FFF2-40B4-BE49-F238E27FC236}">
                <a16:creationId xmlns:a16="http://schemas.microsoft.com/office/drawing/2014/main" id="{AA7C0AF7-4283-4B10-AB9B-2B333031500A}"/>
              </a:ext>
            </a:extLst>
          </p:cNvPr>
          <p:cNvSpPr txBox="1">
            <a:spLocks noGrp="1"/>
          </p:cNvSpPr>
          <p:nvPr>
            <p:ph type="dt" sz="half" idx="10"/>
          </p:nvPr>
        </p:nvSpPr>
        <p:spPr>
          <a:ln/>
        </p:spPr>
        <p:txBody>
          <a:bodyPr/>
          <a:lstStyle>
            <a:lvl1pPr>
              <a:defRPr/>
            </a:lvl1pPr>
          </a:lstStyle>
          <a:p>
            <a:pPr>
              <a:defRPr/>
            </a:pPr>
            <a:r>
              <a:t>4/16/2020</a:t>
            </a:r>
          </a:p>
        </p:txBody>
      </p:sp>
      <p:sp>
        <p:nvSpPr>
          <p:cNvPr id="4" name="Footer Placeholder 4">
            <a:extLst>
              <a:ext uri="{FF2B5EF4-FFF2-40B4-BE49-F238E27FC236}">
                <a16:creationId xmlns:a16="http://schemas.microsoft.com/office/drawing/2014/main" id="{70F23419-C258-4FFB-B072-23B971D520F1}"/>
              </a:ext>
            </a:extLst>
          </p:cNvPr>
          <p:cNvSpPr txBox="1">
            <a:spLocks noGrp="1"/>
          </p:cNvSpPr>
          <p:nvPr>
            <p:ph type="ftr" sz="quarter" idx="11"/>
          </p:nvPr>
        </p:nvSpPr>
        <p:spPr>
          <a:ln/>
        </p:spPr>
        <p:txBody>
          <a:bodyPr/>
          <a:lstStyle>
            <a:lvl1pPr>
              <a:defRPr/>
            </a:lvl1pPr>
          </a:lstStyle>
          <a:p>
            <a:pPr>
              <a:defRPr/>
            </a:pPr>
            <a:r>
              <a:rPr lang="en-GB" altLang="en-US"/>
              <a:t>Innovation Software </a:t>
            </a:r>
          </a:p>
        </p:txBody>
      </p:sp>
      <p:sp>
        <p:nvSpPr>
          <p:cNvPr id="5" name="Slide Number Placeholder 5">
            <a:extLst>
              <a:ext uri="{FF2B5EF4-FFF2-40B4-BE49-F238E27FC236}">
                <a16:creationId xmlns:a16="http://schemas.microsoft.com/office/drawing/2014/main" id="{52EF2EAA-5D0D-4F84-9C66-D25B750268DC}"/>
              </a:ext>
            </a:extLst>
          </p:cNvPr>
          <p:cNvSpPr txBox="1">
            <a:spLocks noGrp="1"/>
          </p:cNvSpPr>
          <p:nvPr>
            <p:ph type="sldNum" sz="quarter" idx="12"/>
          </p:nvPr>
        </p:nvSpPr>
        <p:spPr>
          <a:ln/>
        </p:spPr>
        <p:txBody>
          <a:bodyPr/>
          <a:lstStyle>
            <a:lvl1pPr>
              <a:defRPr/>
            </a:lvl1pPr>
          </a:lstStyle>
          <a:p>
            <a:pPr>
              <a:defRPr/>
            </a:pPr>
            <a:fld id="{CBC23739-F7A0-42F0-8F57-2C41ADFCA346}" type="slidenum">
              <a:rPr lang="en-US" altLang="en-US"/>
              <a:pPr>
                <a:defRPr/>
              </a:pPr>
              <a:t>‹#›</a:t>
            </a:fld>
            <a:endParaRPr lang="en-US" altLang="en-US"/>
          </a:p>
        </p:txBody>
      </p:sp>
    </p:spTree>
    <p:extLst>
      <p:ext uri="{BB962C8B-B14F-4D97-AF65-F5344CB8AC3E}">
        <p14:creationId xmlns:p14="http://schemas.microsoft.com/office/powerpoint/2010/main" val="157218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D09B7D5-5023-43F0-8901-0ABD702F40E4}"/>
              </a:ext>
            </a:extLst>
          </p:cNvPr>
          <p:cNvSpPr txBox="1">
            <a:spLocks noGrp="1"/>
          </p:cNvSpPr>
          <p:nvPr>
            <p:ph type="dt" sz="half" idx="10"/>
          </p:nvPr>
        </p:nvSpPr>
        <p:spPr>
          <a:ln/>
        </p:spPr>
        <p:txBody>
          <a:bodyPr/>
          <a:lstStyle>
            <a:lvl1pPr>
              <a:defRPr/>
            </a:lvl1pPr>
          </a:lstStyle>
          <a:p>
            <a:pPr>
              <a:defRPr/>
            </a:pPr>
            <a:r>
              <a:t>4/16/2020</a:t>
            </a:r>
          </a:p>
        </p:txBody>
      </p:sp>
      <p:sp>
        <p:nvSpPr>
          <p:cNvPr id="3" name="Footer Placeholder 4">
            <a:extLst>
              <a:ext uri="{FF2B5EF4-FFF2-40B4-BE49-F238E27FC236}">
                <a16:creationId xmlns:a16="http://schemas.microsoft.com/office/drawing/2014/main" id="{CB6D23DE-67C9-48C5-B427-759316FF3F55}"/>
              </a:ext>
            </a:extLst>
          </p:cNvPr>
          <p:cNvSpPr txBox="1">
            <a:spLocks noGrp="1"/>
          </p:cNvSpPr>
          <p:nvPr>
            <p:ph type="ftr" sz="quarter" idx="11"/>
          </p:nvPr>
        </p:nvSpPr>
        <p:spPr>
          <a:ln/>
        </p:spPr>
        <p:txBody>
          <a:bodyPr/>
          <a:lstStyle>
            <a:lvl1pPr>
              <a:defRPr/>
            </a:lvl1pPr>
          </a:lstStyle>
          <a:p>
            <a:pPr>
              <a:defRPr/>
            </a:pPr>
            <a:r>
              <a:rPr lang="en-GB" altLang="en-US"/>
              <a:t>Innovation Software </a:t>
            </a:r>
          </a:p>
        </p:txBody>
      </p:sp>
      <p:sp>
        <p:nvSpPr>
          <p:cNvPr id="4" name="Slide Number Placeholder 5">
            <a:extLst>
              <a:ext uri="{FF2B5EF4-FFF2-40B4-BE49-F238E27FC236}">
                <a16:creationId xmlns:a16="http://schemas.microsoft.com/office/drawing/2014/main" id="{8C5A13CF-3C52-44DF-94F2-74FAD2FACF80}"/>
              </a:ext>
            </a:extLst>
          </p:cNvPr>
          <p:cNvSpPr txBox="1">
            <a:spLocks noGrp="1"/>
          </p:cNvSpPr>
          <p:nvPr>
            <p:ph type="sldNum" sz="quarter" idx="12"/>
          </p:nvPr>
        </p:nvSpPr>
        <p:spPr>
          <a:ln/>
        </p:spPr>
        <p:txBody>
          <a:bodyPr/>
          <a:lstStyle>
            <a:lvl1pPr>
              <a:defRPr/>
            </a:lvl1pPr>
          </a:lstStyle>
          <a:p>
            <a:pPr>
              <a:defRPr/>
            </a:pPr>
            <a:fld id="{78EB0C14-D38A-42C6-950A-D4DBE6E12059}" type="slidenum">
              <a:rPr lang="en-US" altLang="en-US"/>
              <a:pPr>
                <a:defRPr/>
              </a:pPr>
              <a:t>‹#›</a:t>
            </a:fld>
            <a:endParaRPr lang="en-US" altLang="en-US"/>
          </a:p>
        </p:txBody>
      </p:sp>
    </p:spTree>
    <p:extLst>
      <p:ext uri="{BB962C8B-B14F-4D97-AF65-F5344CB8AC3E}">
        <p14:creationId xmlns:p14="http://schemas.microsoft.com/office/powerpoint/2010/main" val="3940523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525FB-E934-450C-B187-7CD38ACC23E1}"/>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p>
        </p:txBody>
      </p:sp>
      <p:sp>
        <p:nvSpPr>
          <p:cNvPr id="3" name="Content Placeholder 2">
            <a:extLst>
              <a:ext uri="{FF2B5EF4-FFF2-40B4-BE49-F238E27FC236}">
                <a16:creationId xmlns:a16="http://schemas.microsoft.com/office/drawing/2014/main" id="{F991E714-D368-44DC-BE9A-79D237489B7C}"/>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964845-259F-4D33-A30E-B0077DEA5E2C}"/>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3">
            <a:extLst>
              <a:ext uri="{FF2B5EF4-FFF2-40B4-BE49-F238E27FC236}">
                <a16:creationId xmlns:a16="http://schemas.microsoft.com/office/drawing/2014/main" id="{324C95A4-22DB-4571-8ACD-5DDD8D31435B}"/>
              </a:ext>
            </a:extLst>
          </p:cNvPr>
          <p:cNvSpPr txBox="1">
            <a:spLocks noGrp="1"/>
          </p:cNvSpPr>
          <p:nvPr>
            <p:ph type="dt" sz="half" idx="10"/>
          </p:nvPr>
        </p:nvSpPr>
        <p:spPr>
          <a:ln/>
        </p:spPr>
        <p:txBody>
          <a:bodyPr/>
          <a:lstStyle>
            <a:lvl1pPr>
              <a:defRPr/>
            </a:lvl1pPr>
          </a:lstStyle>
          <a:p>
            <a:pPr>
              <a:defRPr/>
            </a:pPr>
            <a:r>
              <a:t>4/16/2020</a:t>
            </a:r>
          </a:p>
        </p:txBody>
      </p:sp>
      <p:sp>
        <p:nvSpPr>
          <p:cNvPr id="6" name="Footer Placeholder 4">
            <a:extLst>
              <a:ext uri="{FF2B5EF4-FFF2-40B4-BE49-F238E27FC236}">
                <a16:creationId xmlns:a16="http://schemas.microsoft.com/office/drawing/2014/main" id="{807440B1-755B-47F1-98D2-44B22A3E1D49}"/>
              </a:ext>
            </a:extLst>
          </p:cNvPr>
          <p:cNvSpPr txBox="1">
            <a:spLocks noGrp="1"/>
          </p:cNvSpPr>
          <p:nvPr>
            <p:ph type="ftr" sz="quarter" idx="11"/>
          </p:nvPr>
        </p:nvSpPr>
        <p:spPr>
          <a:ln/>
        </p:spPr>
        <p:txBody>
          <a:bodyPr/>
          <a:lstStyle>
            <a:lvl1pPr>
              <a:defRPr/>
            </a:lvl1pPr>
          </a:lstStyle>
          <a:p>
            <a:pPr>
              <a:defRPr/>
            </a:pPr>
            <a:r>
              <a:rPr lang="en-GB" altLang="en-US"/>
              <a:t>Innovation Software </a:t>
            </a:r>
          </a:p>
        </p:txBody>
      </p:sp>
      <p:sp>
        <p:nvSpPr>
          <p:cNvPr id="7" name="Slide Number Placeholder 5">
            <a:extLst>
              <a:ext uri="{FF2B5EF4-FFF2-40B4-BE49-F238E27FC236}">
                <a16:creationId xmlns:a16="http://schemas.microsoft.com/office/drawing/2014/main" id="{F6866199-DAD2-47E5-9E34-1DF697668396}"/>
              </a:ext>
            </a:extLst>
          </p:cNvPr>
          <p:cNvSpPr txBox="1">
            <a:spLocks noGrp="1"/>
          </p:cNvSpPr>
          <p:nvPr>
            <p:ph type="sldNum" sz="quarter" idx="12"/>
          </p:nvPr>
        </p:nvSpPr>
        <p:spPr>
          <a:ln/>
        </p:spPr>
        <p:txBody>
          <a:bodyPr/>
          <a:lstStyle>
            <a:lvl1pPr>
              <a:defRPr/>
            </a:lvl1pPr>
          </a:lstStyle>
          <a:p>
            <a:pPr>
              <a:defRPr/>
            </a:pPr>
            <a:fld id="{5FD03C79-858C-4C25-A487-3E180BAB2DAC}" type="slidenum">
              <a:rPr lang="en-US" altLang="en-US"/>
              <a:pPr>
                <a:defRPr/>
              </a:pPr>
              <a:t>‹#›</a:t>
            </a:fld>
            <a:endParaRPr lang="en-US" altLang="en-US"/>
          </a:p>
        </p:txBody>
      </p:sp>
    </p:spTree>
    <p:extLst>
      <p:ext uri="{BB962C8B-B14F-4D97-AF65-F5344CB8AC3E}">
        <p14:creationId xmlns:p14="http://schemas.microsoft.com/office/powerpoint/2010/main" val="2253188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EA6E1-0F25-4FD9-BF60-6BB7CC4B9A4D}"/>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p>
        </p:txBody>
      </p:sp>
      <p:sp>
        <p:nvSpPr>
          <p:cNvPr id="3" name="Picture Placeholder 2">
            <a:extLst>
              <a:ext uri="{FF2B5EF4-FFF2-40B4-BE49-F238E27FC236}">
                <a16:creationId xmlns:a16="http://schemas.microsoft.com/office/drawing/2014/main" id="{1415DE9F-4BFB-4CED-88CC-ECC08962D6CA}"/>
              </a:ext>
            </a:extLst>
          </p:cNvPr>
          <p:cNvSpPr txBox="1">
            <a:spLocks noGrp="1"/>
          </p:cNvSpPr>
          <p:nvPr>
            <p:ph type="pic" idx="1"/>
          </p:nvPr>
        </p:nvSpPr>
        <p:spPr>
          <a:xfrm>
            <a:off x="5183184" y="987423"/>
            <a:ext cx="6172200" cy="4873623"/>
          </a:xfrm>
        </p:spPr>
        <p:txBody>
          <a:bodyPr>
            <a:normAutofit/>
          </a:bodyPr>
          <a:lstStyle>
            <a:lvl1pPr marL="0" indent="0">
              <a:buNone/>
              <a:defRPr sz="3200"/>
            </a:lvl1pPr>
          </a:lstStyle>
          <a:p>
            <a:pPr lvl="0"/>
            <a:r>
              <a:rPr lang="en-US" noProof="0"/>
              <a:t>Click icon to add picture</a:t>
            </a:r>
          </a:p>
        </p:txBody>
      </p:sp>
      <p:sp>
        <p:nvSpPr>
          <p:cNvPr id="4" name="Text Placeholder 3">
            <a:extLst>
              <a:ext uri="{FF2B5EF4-FFF2-40B4-BE49-F238E27FC236}">
                <a16:creationId xmlns:a16="http://schemas.microsoft.com/office/drawing/2014/main" id="{E1B5F42D-EC46-43A6-9BC9-1137EFBAA164}"/>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3">
            <a:extLst>
              <a:ext uri="{FF2B5EF4-FFF2-40B4-BE49-F238E27FC236}">
                <a16:creationId xmlns:a16="http://schemas.microsoft.com/office/drawing/2014/main" id="{D1EDB34C-96D7-4A91-AF05-4A98BF2068CA}"/>
              </a:ext>
            </a:extLst>
          </p:cNvPr>
          <p:cNvSpPr txBox="1">
            <a:spLocks noGrp="1"/>
          </p:cNvSpPr>
          <p:nvPr>
            <p:ph type="dt" sz="half" idx="10"/>
          </p:nvPr>
        </p:nvSpPr>
        <p:spPr>
          <a:ln/>
        </p:spPr>
        <p:txBody>
          <a:bodyPr/>
          <a:lstStyle>
            <a:lvl1pPr>
              <a:defRPr/>
            </a:lvl1pPr>
          </a:lstStyle>
          <a:p>
            <a:pPr>
              <a:defRPr/>
            </a:pPr>
            <a:r>
              <a:t>4/16/2020</a:t>
            </a:r>
          </a:p>
        </p:txBody>
      </p:sp>
      <p:sp>
        <p:nvSpPr>
          <p:cNvPr id="6" name="Footer Placeholder 4">
            <a:extLst>
              <a:ext uri="{FF2B5EF4-FFF2-40B4-BE49-F238E27FC236}">
                <a16:creationId xmlns:a16="http://schemas.microsoft.com/office/drawing/2014/main" id="{0BF8D416-8B58-4781-AAA6-8108E39F16CE}"/>
              </a:ext>
            </a:extLst>
          </p:cNvPr>
          <p:cNvSpPr txBox="1">
            <a:spLocks noGrp="1"/>
          </p:cNvSpPr>
          <p:nvPr>
            <p:ph type="ftr" sz="quarter" idx="11"/>
          </p:nvPr>
        </p:nvSpPr>
        <p:spPr>
          <a:ln/>
        </p:spPr>
        <p:txBody>
          <a:bodyPr/>
          <a:lstStyle>
            <a:lvl1pPr>
              <a:defRPr/>
            </a:lvl1pPr>
          </a:lstStyle>
          <a:p>
            <a:pPr>
              <a:defRPr/>
            </a:pPr>
            <a:r>
              <a:rPr lang="en-GB" altLang="en-US"/>
              <a:t>Innovation Software </a:t>
            </a:r>
          </a:p>
        </p:txBody>
      </p:sp>
      <p:sp>
        <p:nvSpPr>
          <p:cNvPr id="7" name="Slide Number Placeholder 5">
            <a:extLst>
              <a:ext uri="{FF2B5EF4-FFF2-40B4-BE49-F238E27FC236}">
                <a16:creationId xmlns:a16="http://schemas.microsoft.com/office/drawing/2014/main" id="{37227905-4F1D-49A4-B591-A06B4A9D3C3F}"/>
              </a:ext>
            </a:extLst>
          </p:cNvPr>
          <p:cNvSpPr txBox="1">
            <a:spLocks noGrp="1"/>
          </p:cNvSpPr>
          <p:nvPr>
            <p:ph type="sldNum" sz="quarter" idx="12"/>
          </p:nvPr>
        </p:nvSpPr>
        <p:spPr>
          <a:ln/>
        </p:spPr>
        <p:txBody>
          <a:bodyPr/>
          <a:lstStyle>
            <a:lvl1pPr>
              <a:defRPr/>
            </a:lvl1pPr>
          </a:lstStyle>
          <a:p>
            <a:pPr>
              <a:defRPr/>
            </a:pPr>
            <a:fld id="{F638877A-012F-4E33-8C02-251A124CECA6}" type="slidenum">
              <a:rPr lang="en-US" altLang="en-US"/>
              <a:pPr>
                <a:defRPr/>
              </a:pPr>
              <a:t>‹#›</a:t>
            </a:fld>
            <a:endParaRPr lang="en-US" altLang="en-US"/>
          </a:p>
        </p:txBody>
      </p:sp>
    </p:spTree>
    <p:extLst>
      <p:ext uri="{BB962C8B-B14F-4D97-AF65-F5344CB8AC3E}">
        <p14:creationId xmlns:p14="http://schemas.microsoft.com/office/powerpoint/2010/main" val="1362764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C413DC4-20B3-40D1-B66F-6E8E4A1347B0}"/>
              </a:ext>
            </a:extLst>
          </p:cNvPr>
          <p:cNvSpPr txBox="1">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1928E74-491E-43E1-8263-09C025CD1499}"/>
              </a:ext>
            </a:extLst>
          </p:cNvPr>
          <p:cNvSpPr txBox="1">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2A8A6D1-7615-4059-B163-17487BEE12FF}"/>
              </a:ext>
            </a:extLst>
          </p:cNvPr>
          <p:cNvSpPr txBox="1">
            <a:spLocks noGrp="1"/>
          </p:cNvSpPr>
          <p:nvPr>
            <p:ph type="dt" sz="half" idx="2"/>
          </p:nvPr>
        </p:nvSpPr>
        <p:spPr>
          <a:xfrm>
            <a:off x="838200" y="6356350"/>
            <a:ext cx="2743200" cy="365125"/>
          </a:xfrm>
          <a:prstGeom prst="rect">
            <a:avLst/>
          </a:prstGeom>
          <a:noFill/>
          <a:ln>
            <a:noFill/>
          </a:ln>
        </p:spPr>
        <p:txBody>
          <a:bodyPr vert="horz" wrap="square" lIns="91440" tIns="45720" rIns="91440" bIns="45720" anchor="ctr" anchorCtr="0" compatLnSpc="1">
            <a:noAutofit/>
          </a:bodyPr>
          <a:lstStyle>
            <a:lvl1pPr marL="0" marR="0" lvl="0" indent="0" algn="l" defTabSz="914400" rtl="0" eaLnBrk="1"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a:defRPr/>
            </a:pPr>
            <a:r>
              <a:t>4/16/2020</a:t>
            </a:r>
          </a:p>
        </p:txBody>
      </p:sp>
      <p:sp>
        <p:nvSpPr>
          <p:cNvPr id="5" name="Footer Placeholder 4">
            <a:extLst>
              <a:ext uri="{FF2B5EF4-FFF2-40B4-BE49-F238E27FC236}">
                <a16:creationId xmlns:a16="http://schemas.microsoft.com/office/drawing/2014/main" id="{C3FDD2C6-B2AC-43CC-9222-378521486EE3}"/>
              </a:ext>
            </a:extLst>
          </p:cNvPr>
          <p:cNvSpPr txBox="1">
            <a:spLocks noGrp="1"/>
          </p:cNvSpPr>
          <p:nvPr>
            <p:ph type="ftr" sz="quarter" idx="3"/>
          </p:nvPr>
        </p:nvSpPr>
        <p:spPr>
          <a:xfrm>
            <a:off x="4038600" y="6356350"/>
            <a:ext cx="4114800" cy="365125"/>
          </a:xfrm>
          <a:prstGeom prst="rect">
            <a:avLst/>
          </a:prstGeom>
          <a:noFill/>
          <a:ln>
            <a:noFill/>
          </a:ln>
        </p:spPr>
        <p:txBody>
          <a:bodyPr vert="horz" wrap="square" lIns="91440" tIns="45720" rIns="91440" bIns="45720" numCol="1" anchor="ctr" anchorCtr="1" compatLnSpc="1">
            <a:prstTxWarp prst="textNoShape">
              <a:avLst/>
            </a:prstTxWarp>
            <a:noAutofit/>
          </a:bodyPr>
          <a:lstStyle>
            <a:lvl1pPr algn="ctr" eaLnBrk="1" hangingPunct="1">
              <a:defRPr sz="1200">
                <a:solidFill>
                  <a:srgbClr val="898989"/>
                </a:solidFill>
              </a:defRPr>
            </a:lvl1pPr>
          </a:lstStyle>
          <a:p>
            <a:pPr>
              <a:defRPr/>
            </a:pPr>
            <a:r>
              <a:rPr lang="en-GB" altLang="en-US"/>
              <a:t>Innovation Software </a:t>
            </a:r>
          </a:p>
        </p:txBody>
      </p:sp>
      <p:sp>
        <p:nvSpPr>
          <p:cNvPr id="6" name="Slide Number Placeholder 5">
            <a:extLst>
              <a:ext uri="{FF2B5EF4-FFF2-40B4-BE49-F238E27FC236}">
                <a16:creationId xmlns:a16="http://schemas.microsoft.com/office/drawing/2014/main" id="{74BAD93F-0359-4AF7-9508-CBA04C1F0719}"/>
              </a:ext>
            </a:extLst>
          </p:cNvPr>
          <p:cNvSpPr txBox="1">
            <a:spLocks noGrp="1"/>
          </p:cNvSpPr>
          <p:nvPr>
            <p:ph type="sldNum" sz="quarter" idx="4"/>
          </p:nvPr>
        </p:nvSpPr>
        <p:spPr>
          <a:xfrm>
            <a:off x="8610600" y="6356350"/>
            <a:ext cx="2743200" cy="365125"/>
          </a:xfrm>
          <a:prstGeom prst="rect">
            <a:avLst/>
          </a:prstGeom>
          <a:noFill/>
          <a:ln>
            <a:noFill/>
          </a:ln>
        </p:spPr>
        <p:txBody>
          <a:bodyPr vert="horz" wrap="square" lIns="91440" tIns="45720" rIns="91440" bIns="45720" numCol="1" anchor="ctr" anchorCtr="0" compatLnSpc="1">
            <a:prstTxWarp prst="textNoShape">
              <a:avLst/>
            </a:prstTxWarp>
            <a:noAutofit/>
          </a:bodyPr>
          <a:lstStyle>
            <a:lvl1pPr algn="r" eaLnBrk="1" hangingPunct="1">
              <a:defRPr sz="1200">
                <a:solidFill>
                  <a:srgbClr val="898989"/>
                </a:solidFill>
              </a:defRPr>
            </a:lvl1pPr>
          </a:lstStyle>
          <a:p>
            <a:pPr>
              <a:defRPr/>
            </a:pPr>
            <a:fld id="{8CBA2FAE-7DBB-4515-AEAC-D805943F2DC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ransition spd="slow"/>
  <p:hf hdr="0"/>
  <p:txStyles>
    <p:titleStyle>
      <a:lvl1pPr algn="l" rtl="0" eaLnBrk="1" fontAlgn="base" hangingPunct="1">
        <a:lnSpc>
          <a:spcPct val="90000"/>
        </a:lnSpc>
        <a:spcBef>
          <a:spcPct val="0"/>
        </a:spcBef>
        <a:spcAft>
          <a:spcPct val="0"/>
        </a:spcAft>
        <a:defRPr lang="en-US" sz="4400" kern="1200">
          <a:solidFill>
            <a:srgbClr val="000000"/>
          </a:solidFill>
          <a:latin typeface="Calibri Light"/>
        </a:defRPr>
      </a:lvl1pPr>
      <a:lvl2pPr algn="l" rtl="0" eaLnBrk="1" fontAlgn="base" hangingPunct="1">
        <a:lnSpc>
          <a:spcPct val="90000"/>
        </a:lnSpc>
        <a:spcBef>
          <a:spcPct val="0"/>
        </a:spcBef>
        <a:spcAft>
          <a:spcPct val="0"/>
        </a:spcAft>
        <a:defRPr sz="4400">
          <a:solidFill>
            <a:srgbClr val="000000"/>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rgbClr val="000000"/>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rgbClr val="000000"/>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rgbClr val="000000"/>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rgbClr val="000000"/>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rgbClr val="000000"/>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rgbClr val="000000"/>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rgbClr val="000000"/>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SzPct val="100000"/>
        <a:buFont typeface="Arial" panose="020B0604020202020204" pitchFamily="34" charset="0"/>
        <a:buChar char="•"/>
        <a:defRPr lang="en-US" sz="2800" kern="1200">
          <a:solidFill>
            <a:srgbClr val="000000"/>
          </a:solidFill>
          <a:latin typeface="Calibri"/>
        </a:defRPr>
      </a:lvl1pPr>
      <a:lvl2pPr marL="685800" lvl="1" indent="-228600" algn="l" rtl="0" eaLnBrk="1" fontAlgn="base" hangingPunct="1">
        <a:lnSpc>
          <a:spcPct val="90000"/>
        </a:lnSpc>
        <a:spcBef>
          <a:spcPts val="500"/>
        </a:spcBef>
        <a:spcAft>
          <a:spcPct val="0"/>
        </a:spcAft>
        <a:buSzPct val="100000"/>
        <a:buFont typeface="Arial" panose="020B0604020202020204" pitchFamily="34" charset="0"/>
        <a:buChar char="•"/>
        <a:defRPr lang="en-US" sz="2400" kern="1200">
          <a:solidFill>
            <a:srgbClr val="000000"/>
          </a:solidFill>
          <a:latin typeface="Calibri"/>
        </a:defRPr>
      </a:lvl2pPr>
      <a:lvl3pPr marL="1143000" lvl="2" indent="-228600" algn="l" rtl="0" eaLnBrk="1" fontAlgn="base" hangingPunct="1">
        <a:lnSpc>
          <a:spcPct val="90000"/>
        </a:lnSpc>
        <a:spcBef>
          <a:spcPts val="500"/>
        </a:spcBef>
        <a:spcAft>
          <a:spcPct val="0"/>
        </a:spcAft>
        <a:buSzPct val="100000"/>
        <a:buFont typeface="Arial" panose="020B0604020202020204" pitchFamily="34" charset="0"/>
        <a:buChar char="•"/>
        <a:defRPr lang="en-US" sz="2000" kern="1200">
          <a:solidFill>
            <a:srgbClr val="000000"/>
          </a:solidFill>
          <a:latin typeface="Calibri"/>
        </a:defRPr>
      </a:lvl3pPr>
      <a:lvl4pPr marL="1600200" lvl="3" indent="-228600" algn="l" rtl="0" eaLnBrk="1" fontAlgn="base" hangingPunct="1">
        <a:lnSpc>
          <a:spcPct val="90000"/>
        </a:lnSpc>
        <a:spcBef>
          <a:spcPts val="500"/>
        </a:spcBef>
        <a:spcAft>
          <a:spcPct val="0"/>
        </a:spcAft>
        <a:buSzPct val="100000"/>
        <a:buFont typeface="Arial" panose="020B0604020202020204" pitchFamily="34" charset="0"/>
        <a:buChar char="•"/>
        <a:defRPr lang="en-US" kern="1200">
          <a:solidFill>
            <a:srgbClr val="000000"/>
          </a:solidFill>
          <a:latin typeface="Calibri"/>
        </a:defRPr>
      </a:lvl4pPr>
      <a:lvl5pPr marL="2057400" lvl="4" indent="-228600" algn="l" rtl="0" eaLnBrk="1" fontAlgn="base" hangingPunct="1">
        <a:lnSpc>
          <a:spcPct val="90000"/>
        </a:lnSpc>
        <a:spcBef>
          <a:spcPts val="500"/>
        </a:spcBef>
        <a:spcAft>
          <a:spcPct val="0"/>
        </a:spcAft>
        <a:buSzPct val="100000"/>
        <a:buFont typeface="Arial" panose="020B0604020202020204" pitchFamily="34" charset="0"/>
        <a:buChar char="•"/>
        <a:defRPr lang="en-US" kern="1200">
          <a:solidFill>
            <a:srgbClr val="000000"/>
          </a:solidFill>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futurism.com/major-breakthrough-in-artificial-intelligence-google-program-defeats-european-go-champion-5-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agsmaoineamh.wordpress.com/2015/10/29/foleys-bridge-tollymore-forest-park-co-down/"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www.pngall.com/target-p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en.wikipedia.org/wiki/That's_Tough"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www.finsmes.com/2017/03/vizual-ai-closes-seed-funding-round.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creditforceglobal.com/"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mailto:info@innovationsoftware.uk.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lwvdenton.org/web/includes/Archive/ebook/download-q-as-for-the-pmbok-guide-third-edition-200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futurism.com/major-breakthrough-in-artificial-intelligence-google-program-defeats-european-go-champion-5-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geobrava.wordpress.com/2019/02/24/futile-quest-for-artificial-intelligence-engineer-talen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nothingtopost.wordpress.com/2010/10/26/magento-move-search-field-from-header-to-navigation-ba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7" descr="A picture containing star, light, night&#10;&#10;Description automatically generated">
            <a:extLst>
              <a:ext uri="{FF2B5EF4-FFF2-40B4-BE49-F238E27FC236}">
                <a16:creationId xmlns:a16="http://schemas.microsoft.com/office/drawing/2014/main" id="{8505FE4C-A05A-4845-9D16-D13F20BA8166}"/>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1984" t="791" r="-11984" b="-791"/>
          <a:stretch/>
        </p:blipFill>
        <p:spPr>
          <a:xfrm>
            <a:off x="0" y="-64994"/>
            <a:ext cx="13847954" cy="9281381"/>
          </a:xfrm>
          <a:prstGeom prst="rect">
            <a:avLst/>
          </a:prstGeom>
        </p:spPr>
      </p:pic>
      <p:sp>
        <p:nvSpPr>
          <p:cNvPr id="15383" name="Freeform: Shape 147">
            <a:extLst>
              <a:ext uri="{FF2B5EF4-FFF2-40B4-BE49-F238E27FC236}">
                <a16:creationId xmlns:a16="http://schemas.microsoft.com/office/drawing/2014/main" id="{A4D1609B-102A-4C77-86A2-ACB29FB96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52050" cy="6858478"/>
          </a:xfrm>
          <a:custGeom>
            <a:avLst/>
            <a:gdLst>
              <a:gd name="connsiteX0" fmla="*/ 4352050 w 4352050"/>
              <a:gd name="connsiteY0" fmla="*/ 6858478 h 6858478"/>
              <a:gd name="connsiteX1" fmla="*/ 0 w 4352050"/>
              <a:gd name="connsiteY1" fmla="*/ 6858478 h 6858478"/>
              <a:gd name="connsiteX2" fmla="*/ 0 w 4352050"/>
              <a:gd name="connsiteY2" fmla="*/ 0 h 6858478"/>
              <a:gd name="connsiteX3" fmla="*/ 103870 w 4352050"/>
              <a:gd name="connsiteY3" fmla="*/ 0 h 6858478"/>
              <a:gd name="connsiteX4" fmla="*/ 1170098 w 4352050"/>
              <a:gd name="connsiteY4" fmla="*/ 0 h 6858478"/>
              <a:gd name="connsiteX5" fmla="*/ 1175675 w 435205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2050" h="6858478">
                <a:moveTo>
                  <a:pt x="4352050" y="6858478"/>
                </a:moveTo>
                <a:lnTo>
                  <a:pt x="0" y="6858478"/>
                </a:lnTo>
                <a:lnTo>
                  <a:pt x="0" y="0"/>
                </a:lnTo>
                <a:lnTo>
                  <a:pt x="103870" y="0"/>
                </a:lnTo>
                <a:lnTo>
                  <a:pt x="1170098" y="0"/>
                </a:lnTo>
                <a:lnTo>
                  <a:pt x="1175675" y="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384" name="Freeform: Shape 149">
            <a:extLst>
              <a:ext uri="{FF2B5EF4-FFF2-40B4-BE49-F238E27FC236}">
                <a16:creationId xmlns:a16="http://schemas.microsoft.com/office/drawing/2014/main" id="{38CA0C41-9332-42E9-BF4A-5DB3363BE1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24051" cy="6858478"/>
          </a:xfrm>
          <a:custGeom>
            <a:avLst/>
            <a:gdLst>
              <a:gd name="connsiteX0" fmla="*/ 3524051 w 3524051"/>
              <a:gd name="connsiteY0" fmla="*/ 6858478 h 6858478"/>
              <a:gd name="connsiteX1" fmla="*/ 0 w 3524051"/>
              <a:gd name="connsiteY1" fmla="*/ 6858478 h 6858478"/>
              <a:gd name="connsiteX2" fmla="*/ 0 w 3524051"/>
              <a:gd name="connsiteY2" fmla="*/ 0 h 6858478"/>
              <a:gd name="connsiteX3" fmla="*/ 342099 w 3524051"/>
              <a:gd name="connsiteY3" fmla="*/ 0 h 6858478"/>
              <a:gd name="connsiteX4" fmla="*/ 347676 w 3524051"/>
              <a:gd name="connsiteY4" fmla="*/ 0 h 6858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051" h="6858478">
                <a:moveTo>
                  <a:pt x="3524051" y="6858478"/>
                </a:moveTo>
                <a:lnTo>
                  <a:pt x="0" y="6858478"/>
                </a:lnTo>
                <a:lnTo>
                  <a:pt x="0" y="0"/>
                </a:lnTo>
                <a:lnTo>
                  <a:pt x="342099" y="0"/>
                </a:lnTo>
                <a:lnTo>
                  <a:pt x="347676"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22" name="Freeform: Shape 18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flipH="1">
            <a:off x="6583363" y="-1588"/>
            <a:ext cx="5608637" cy="5840413"/>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123" name="Freeform: Shape 182">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6750050" y="0"/>
            <a:ext cx="5441950" cy="5654675"/>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600"/>
              </a:spcAft>
              <a:defRPr/>
            </a:pPr>
            <a:r>
              <a:rPr lang="en-GB" altLang="en-US" b="1" baseline="30000">
                <a:solidFill>
                  <a:schemeClr val="tx1"/>
                </a:solidFill>
              </a:rPr>
              <a:t>                 </a:t>
            </a:r>
            <a:r>
              <a:rPr lang="en-GB" altLang="en-US" baseline="30000">
                <a:solidFill>
                  <a:schemeClr val="tx1"/>
                </a:solidFill>
              </a:rPr>
              <a:t>        </a:t>
            </a:r>
            <a:endParaRPr lang="en-US">
              <a:solidFill>
                <a:prstClr val="white"/>
              </a:solidFill>
            </a:endParaRPr>
          </a:p>
        </p:txBody>
      </p:sp>
      <p:sp>
        <p:nvSpPr>
          <p:cNvPr id="15365" name="AutoShape 2" descr="Creditspring">
            <a:extLst>
              <a:ext uri="{FF2B5EF4-FFF2-40B4-BE49-F238E27FC236}">
                <a16:creationId xmlns:a16="http://schemas.microsoft.com/office/drawing/2014/main" id="{2BD9F7EF-E967-4C73-A9E3-BB55C91AE54B}"/>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nSpc>
                <a:spcPct val="100000"/>
              </a:lnSpc>
              <a:spcBef>
                <a:spcPct val="0"/>
              </a:spcBef>
              <a:buSzTx/>
              <a:buFontTx/>
              <a:buNone/>
            </a:pPr>
            <a:endParaRPr lang="en-US" altLang="en-US" sz="1800">
              <a:solidFill>
                <a:schemeClr val="tx1"/>
              </a:solidFill>
            </a:endParaRPr>
          </a:p>
        </p:txBody>
      </p:sp>
      <p:sp>
        <p:nvSpPr>
          <p:cNvPr id="15367" name="AutoShape 2" descr="Crawford logo">
            <a:extLst>
              <a:ext uri="{FF2B5EF4-FFF2-40B4-BE49-F238E27FC236}">
                <a16:creationId xmlns:a16="http://schemas.microsoft.com/office/drawing/2014/main" id="{B006B4D1-D040-4150-8602-EEAC80BA0A3F}"/>
              </a:ext>
            </a:extLst>
          </p:cNvPr>
          <p:cNvSpPr>
            <a:spLocks noChangeAspect="1" noChangeArrowheads="1"/>
          </p:cNvSpPr>
          <p:nvPr/>
        </p:nvSpPr>
        <p:spPr bwMode="auto">
          <a:xfrm>
            <a:off x="6248400" y="3581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nSpc>
                <a:spcPct val="100000"/>
              </a:lnSpc>
              <a:spcBef>
                <a:spcPct val="0"/>
              </a:spcBef>
              <a:buSzTx/>
              <a:buFontTx/>
              <a:buNone/>
            </a:pPr>
            <a:endParaRPr lang="en-US" altLang="en-US" sz="1800">
              <a:solidFill>
                <a:schemeClr val="tx1"/>
              </a:solidFill>
            </a:endParaRPr>
          </a:p>
        </p:txBody>
      </p:sp>
      <p:sp>
        <p:nvSpPr>
          <p:cNvPr id="15368" name="TextBox 6">
            <a:extLst>
              <a:ext uri="{FF2B5EF4-FFF2-40B4-BE49-F238E27FC236}">
                <a16:creationId xmlns:a16="http://schemas.microsoft.com/office/drawing/2014/main" id="{42328EB3-8162-46E5-B099-A69EA06AF75B}"/>
              </a:ext>
            </a:extLst>
          </p:cNvPr>
          <p:cNvSpPr txBox="1">
            <a:spLocks noChangeArrowheads="1"/>
          </p:cNvSpPr>
          <p:nvPr/>
        </p:nvSpPr>
        <p:spPr bwMode="auto">
          <a:xfrm>
            <a:off x="6750050" y="2222500"/>
            <a:ext cx="544195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nSpc>
                <a:spcPct val="100000"/>
              </a:lnSpc>
              <a:spcBef>
                <a:spcPct val="0"/>
              </a:spcBef>
              <a:spcAft>
                <a:spcPts val="600"/>
              </a:spcAft>
              <a:buSzTx/>
              <a:buFontTx/>
              <a:buNone/>
            </a:pPr>
            <a:r>
              <a:rPr lang="en-GB" altLang="en-US" sz="4000" b="1">
                <a:solidFill>
                  <a:schemeClr val="bg1">
                    <a:lumMod val="85000"/>
                  </a:schemeClr>
                </a:solidFill>
                <a:latin typeface="Calibri"/>
                <a:cs typeface="Calibri"/>
              </a:rPr>
              <a:t>INNOVATION </a:t>
            </a:r>
            <a:r>
              <a:rPr lang="en-GB" altLang="en-US" sz="4000">
                <a:solidFill>
                  <a:schemeClr val="bg1">
                    <a:lumMod val="85000"/>
                  </a:schemeClr>
                </a:solidFill>
                <a:latin typeface="Calibri"/>
                <a:cs typeface="Calibri"/>
              </a:rPr>
              <a:t>SOFTWARE</a:t>
            </a:r>
          </a:p>
          <a:p>
            <a:pPr>
              <a:lnSpc>
                <a:spcPct val="100000"/>
              </a:lnSpc>
              <a:spcBef>
                <a:spcPct val="0"/>
              </a:spcBef>
              <a:spcAft>
                <a:spcPts val="600"/>
              </a:spcAft>
              <a:buSzTx/>
              <a:buFontTx/>
              <a:buNone/>
            </a:pPr>
            <a:endParaRPr lang="en-GB" altLang="en-US" sz="4000">
              <a:solidFill>
                <a:srgbClr val="0D0D0D"/>
              </a:solidFill>
            </a:endParaRPr>
          </a:p>
          <a:p>
            <a:pPr>
              <a:lnSpc>
                <a:spcPct val="100000"/>
              </a:lnSpc>
              <a:spcBef>
                <a:spcPct val="0"/>
              </a:spcBef>
              <a:spcAft>
                <a:spcPts val="600"/>
              </a:spcAft>
              <a:buSzTx/>
              <a:buFontTx/>
              <a:buNone/>
            </a:pPr>
            <a:r>
              <a:rPr lang="en-GB" altLang="en-US" sz="4000">
                <a:solidFill>
                  <a:srgbClr val="0D0D0D"/>
                </a:solidFill>
              </a:rPr>
              <a:t>          </a:t>
            </a:r>
            <a:br>
              <a:rPr lang="en-GB" altLang="en-US" sz="1800">
                <a:solidFill>
                  <a:srgbClr val="0D0D0D"/>
                </a:solidFill>
              </a:rPr>
            </a:br>
            <a:endParaRPr lang="en-GB" altLang="en-US" sz="1800">
              <a:solidFill>
                <a:srgbClr val="0D0D0D"/>
              </a:solidFill>
            </a:endParaRPr>
          </a:p>
        </p:txBody>
      </p:sp>
      <p:sp>
        <p:nvSpPr>
          <p:cNvPr id="4" name="TextBox 3">
            <a:extLst>
              <a:ext uri="{FF2B5EF4-FFF2-40B4-BE49-F238E27FC236}">
                <a16:creationId xmlns:a16="http://schemas.microsoft.com/office/drawing/2014/main" id="{F620A3F1-A9F0-4A8A-A369-2FC3E55D7DA5}"/>
              </a:ext>
            </a:extLst>
          </p:cNvPr>
          <p:cNvSpPr txBox="1"/>
          <p:nvPr/>
        </p:nvSpPr>
        <p:spPr>
          <a:xfrm>
            <a:off x="716451" y="4575697"/>
            <a:ext cx="4468196" cy="1000274"/>
          </a:xfrm>
          <a:prstGeom prst="rect">
            <a:avLst/>
          </a:prstGeom>
          <a:noFill/>
        </p:spPr>
        <p:txBody>
          <a:bodyPr wrap="square" rtlCol="0" anchor="t">
            <a:spAutoFit/>
          </a:bodyPr>
          <a:lstStyle/>
          <a:p>
            <a:pPr>
              <a:spcAft>
                <a:spcPts val="600"/>
              </a:spcAft>
            </a:pPr>
            <a:r>
              <a:rPr lang="en-GB" b="1">
                <a:solidFill>
                  <a:srgbClr val="D2232A"/>
                </a:solidFill>
                <a:latin typeface="Calibri"/>
                <a:cs typeface="Calibri"/>
              </a:rPr>
              <a:t>CREDITFORCE</a:t>
            </a:r>
          </a:p>
          <a:p>
            <a:pPr>
              <a:spcAft>
                <a:spcPts val="600"/>
              </a:spcAft>
            </a:pPr>
            <a:r>
              <a:rPr lang="en-GB">
                <a:solidFill>
                  <a:srgbClr val="D2232A"/>
                </a:solidFill>
                <a:latin typeface="Calibri"/>
                <a:cs typeface="Calibri"/>
              </a:rPr>
              <a:t>Case Studies &amp; </a:t>
            </a:r>
            <a:br>
              <a:rPr lang="en-GB" dirty="0">
                <a:latin typeface="Calibri"/>
                <a:cs typeface="Calibri"/>
              </a:rPr>
            </a:br>
            <a:r>
              <a:rPr lang="en-GB" dirty="0">
                <a:solidFill>
                  <a:srgbClr val="D2232A"/>
                </a:solidFill>
                <a:latin typeface="Calibri"/>
                <a:cs typeface="Calibri"/>
              </a:rPr>
              <a:t>Law firm Expertise </a:t>
            </a:r>
            <a:endParaRPr lang="en-GB" dirty="0">
              <a:solidFill>
                <a:srgbClr val="D2232A"/>
              </a:solidFill>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5674BCA-7875-4CBE-ABAF-0DD248D5FDFA}"/>
              </a:ext>
            </a:extLst>
          </p:cNvPr>
          <p:cNvSpPr txBox="1"/>
          <p:nvPr/>
        </p:nvSpPr>
        <p:spPr>
          <a:xfrm>
            <a:off x="420893" y="1488296"/>
            <a:ext cx="4014599" cy="4008174"/>
          </a:xfrm>
          <a:prstGeom prst="rect">
            <a:avLst/>
          </a:prstGeom>
        </p:spPr>
        <p:txBody>
          <a:bodyPr vert="horz" lIns="91440" tIns="45720" rIns="91440" bIns="45720" rtlCol="0" anchor="ctr">
            <a:noAutofit/>
          </a:bodyPr>
          <a:lstStyle/>
          <a:p>
            <a:pPr eaLnBrk="1" hangingPunct="1">
              <a:lnSpc>
                <a:spcPct val="90000"/>
              </a:lnSpc>
              <a:spcAft>
                <a:spcPts val="600"/>
              </a:spcAft>
              <a:defRPr/>
            </a:pPr>
            <a:endParaRPr lang="en-US" sz="1400" b="1" dirty="0">
              <a:latin typeface="+mn-lt"/>
              <a:cs typeface="Calibri" panose="020F0502020204030204"/>
            </a:endParaRPr>
          </a:p>
          <a:p>
            <a:pPr>
              <a:lnSpc>
                <a:spcPct val="90000"/>
              </a:lnSpc>
              <a:spcAft>
                <a:spcPts val="600"/>
              </a:spcAft>
              <a:defRPr/>
            </a:pPr>
            <a:endParaRPr lang="en-US" sz="1400" b="1" dirty="0">
              <a:latin typeface="+mn-lt"/>
              <a:cs typeface="Calibri" panose="020F0502020204030204"/>
            </a:endParaRPr>
          </a:p>
          <a:p>
            <a:pPr>
              <a:lnSpc>
                <a:spcPct val="90000"/>
              </a:lnSpc>
              <a:spcAft>
                <a:spcPts val="600"/>
              </a:spcAft>
              <a:defRPr/>
            </a:pPr>
            <a:endParaRPr lang="en-US" sz="1400" b="1" dirty="0">
              <a:latin typeface="+mn-lt"/>
              <a:cs typeface="Calibri" panose="020F0502020204030204"/>
            </a:endParaRPr>
          </a:p>
          <a:p>
            <a:pPr>
              <a:lnSpc>
                <a:spcPct val="90000"/>
              </a:lnSpc>
              <a:spcAft>
                <a:spcPts val="600"/>
              </a:spcAft>
              <a:defRPr/>
            </a:pPr>
            <a:endParaRPr lang="en-US" sz="1400" b="1" dirty="0">
              <a:latin typeface="+mn-lt"/>
              <a:cs typeface="Calibri" panose="020F0502020204030204"/>
            </a:endParaRPr>
          </a:p>
          <a:p>
            <a:pPr>
              <a:lnSpc>
                <a:spcPct val="90000"/>
              </a:lnSpc>
              <a:spcAft>
                <a:spcPts val="600"/>
              </a:spcAft>
              <a:defRPr/>
            </a:pPr>
            <a:endParaRPr lang="en-US" sz="1400" b="1" dirty="0">
              <a:latin typeface="+mn-lt"/>
              <a:cs typeface="Calibri" panose="020F0502020204030204"/>
            </a:endParaRPr>
          </a:p>
          <a:p>
            <a:pPr>
              <a:lnSpc>
                <a:spcPct val="90000"/>
              </a:lnSpc>
              <a:spcAft>
                <a:spcPts val="600"/>
              </a:spcAft>
              <a:defRPr/>
            </a:pPr>
            <a:endParaRPr lang="en-US" sz="1400" b="1" dirty="0">
              <a:latin typeface="+mn-lt"/>
              <a:cs typeface="Calibri" panose="020F0502020204030204"/>
            </a:endParaRPr>
          </a:p>
          <a:p>
            <a:pPr>
              <a:lnSpc>
                <a:spcPct val="90000"/>
              </a:lnSpc>
              <a:spcAft>
                <a:spcPts val="600"/>
              </a:spcAft>
              <a:defRPr/>
            </a:pPr>
            <a:endParaRPr lang="en-US" sz="1400" b="1" dirty="0">
              <a:latin typeface="+mn-lt"/>
            </a:endParaRPr>
          </a:p>
          <a:p>
            <a:pPr>
              <a:lnSpc>
                <a:spcPct val="90000"/>
              </a:lnSpc>
              <a:spcAft>
                <a:spcPts val="600"/>
              </a:spcAft>
              <a:defRPr/>
            </a:pPr>
            <a:endParaRPr lang="en-US" sz="1400" b="1" dirty="0">
              <a:latin typeface="+mn-lt"/>
              <a:cs typeface="Calibri" panose="020F0502020204030204"/>
            </a:endParaRPr>
          </a:p>
          <a:p>
            <a:pPr>
              <a:lnSpc>
                <a:spcPct val="90000"/>
              </a:lnSpc>
              <a:spcAft>
                <a:spcPts val="600"/>
              </a:spcAft>
              <a:defRPr/>
            </a:pPr>
            <a:endParaRPr lang="en-US" sz="1400" b="1" dirty="0">
              <a:latin typeface="+mn-lt"/>
            </a:endParaRPr>
          </a:p>
          <a:p>
            <a:pPr>
              <a:lnSpc>
                <a:spcPct val="90000"/>
              </a:lnSpc>
              <a:spcAft>
                <a:spcPts val="600"/>
              </a:spcAft>
              <a:defRPr/>
            </a:pPr>
            <a:endParaRPr lang="en-US" sz="1400" b="1" dirty="0">
              <a:latin typeface="+mn-lt"/>
            </a:endParaRPr>
          </a:p>
          <a:p>
            <a:pPr>
              <a:lnSpc>
                <a:spcPct val="90000"/>
              </a:lnSpc>
              <a:spcAft>
                <a:spcPts val="600"/>
              </a:spcAft>
              <a:defRPr/>
            </a:pPr>
            <a:endParaRPr lang="en-US" sz="1400" b="1" dirty="0">
              <a:latin typeface="+mn-lt"/>
            </a:endParaRPr>
          </a:p>
          <a:p>
            <a:pPr>
              <a:lnSpc>
                <a:spcPct val="90000"/>
              </a:lnSpc>
              <a:spcAft>
                <a:spcPts val="600"/>
              </a:spcAft>
              <a:defRPr/>
            </a:pPr>
            <a:endParaRPr lang="en-US" sz="1400" b="1" dirty="0">
              <a:latin typeface="+mn-lt"/>
            </a:endParaRPr>
          </a:p>
          <a:p>
            <a:pPr>
              <a:lnSpc>
                <a:spcPct val="90000"/>
              </a:lnSpc>
              <a:spcAft>
                <a:spcPts val="600"/>
              </a:spcAft>
              <a:defRPr/>
            </a:pPr>
            <a:r>
              <a:rPr lang="en-US" sz="1400" b="1" dirty="0">
                <a:latin typeface="+mn-lt"/>
              </a:rPr>
              <a:t>Results</a:t>
            </a:r>
            <a:endParaRPr lang="en-US" sz="1400" dirty="0">
              <a:latin typeface="+mn-lt"/>
              <a:cs typeface="Calibri"/>
            </a:endParaRPr>
          </a:p>
          <a:p>
            <a:pPr>
              <a:lnSpc>
                <a:spcPct val="90000"/>
              </a:lnSpc>
              <a:spcAft>
                <a:spcPts val="600"/>
              </a:spcAft>
              <a:defRPr/>
            </a:pPr>
            <a:r>
              <a:rPr lang="en-US" sz="1400" i="1" dirty="0">
                <a:latin typeface="+mn-lt"/>
                <a:cs typeface="Calibri"/>
              </a:rPr>
              <a:t>What about the SRA RCAB module:</a:t>
            </a:r>
          </a:p>
          <a:p>
            <a:pPr marL="285750" indent="-285750" algn="just">
              <a:buFont typeface="Arial"/>
              <a:buChar char="•"/>
              <a:defRPr/>
            </a:pPr>
            <a:r>
              <a:rPr lang="en-GB" sz="1400" dirty="0">
                <a:latin typeface="+mn-lt"/>
                <a:cs typeface="Calibri"/>
              </a:rPr>
              <a:t>"Two things were key, firstly </a:t>
            </a:r>
            <a:r>
              <a:rPr lang="en-GB" sz="1400" dirty="0">
                <a:latin typeface="+mn-lt"/>
              </a:rPr>
              <a:t>being able to send annual letters in </a:t>
            </a:r>
            <a:r>
              <a:rPr lang="en-GB" sz="1400" dirty="0">
                <a:latin typeface="+mn-lt"/>
                <a:cs typeface="Calibri" panose="020F0502020204030204"/>
              </a:rPr>
              <a:t>statement form that displayed all balances on </a:t>
            </a:r>
            <a:r>
              <a:rPr lang="en-GB" sz="1400" dirty="0">
                <a:latin typeface="+mn-lt"/>
              </a:rPr>
              <a:t>the </a:t>
            </a:r>
            <a:r>
              <a:rPr lang="en-GB" sz="1400" dirty="0">
                <a:latin typeface="+mn-lt"/>
                <a:cs typeface="Calibri" panose="020F0502020204030204"/>
              </a:rPr>
              <a:t>account. And secondly having full audit trails and workflows for all residual balances. When the auditors visit, they can sit down with our Cashiers, open CreditForce, choose any balance or matter they want and see what the latest status is. The full audit trail can be exported or printed in one click. I can’t imagine how other firms who don’t have this software cope."</a:t>
            </a:r>
            <a:endParaRPr lang="en-GB" dirty="0">
              <a:cs typeface="Calibri"/>
            </a:endParaRPr>
          </a:p>
          <a:p>
            <a:pPr marL="285750" indent="-285750" algn="just">
              <a:buFont typeface="Arial"/>
              <a:buChar char="•"/>
              <a:defRPr/>
            </a:pPr>
            <a:endParaRPr lang="en-GB" sz="1400" dirty="0">
              <a:latin typeface="Calibri"/>
              <a:cs typeface="Calibri"/>
            </a:endParaRPr>
          </a:p>
          <a:p>
            <a:pPr marL="285750" indent="-285750" algn="just">
              <a:buFont typeface="Arial"/>
              <a:buChar char="•"/>
              <a:defRPr/>
            </a:pPr>
            <a:endParaRPr lang="en-GB" sz="1400" dirty="0">
              <a:cs typeface="Calibri" panose="020F0502020204030204" pitchFamily="34" charset="0"/>
            </a:endParaRPr>
          </a:p>
          <a:p>
            <a:pPr marL="285750" indent="-285750" algn="just">
              <a:buFont typeface="Arial"/>
              <a:buChar char="•"/>
              <a:defRPr/>
            </a:pPr>
            <a:endParaRPr lang="en-GB" sz="1400" dirty="0">
              <a:cs typeface="Calibri" panose="020F0502020204030204" pitchFamily="34" charset="0"/>
            </a:endParaRPr>
          </a:p>
          <a:p>
            <a:pPr marL="285750" indent="-285750" algn="just">
              <a:buFont typeface="Arial"/>
              <a:buChar char="•"/>
              <a:defRPr/>
            </a:pPr>
            <a:endParaRPr lang="en-GB" sz="1400" dirty="0">
              <a:cs typeface="Calibri" panose="020F0502020204030204" pitchFamily="34" charset="0"/>
            </a:endParaRPr>
          </a:p>
          <a:p>
            <a:pPr marL="285750" indent="-285750">
              <a:lnSpc>
                <a:spcPct val="90000"/>
              </a:lnSpc>
              <a:spcAft>
                <a:spcPts val="600"/>
              </a:spcAft>
              <a:buFont typeface="Arial"/>
              <a:buChar char="•"/>
              <a:defRPr/>
            </a:pPr>
            <a:endParaRPr lang="en-GB" sz="1400" dirty="0">
              <a:cs typeface="Calibri" panose="020F0502020204030204" pitchFamily="34" charset="0"/>
            </a:endParaRPr>
          </a:p>
          <a:p>
            <a:pPr marL="285750" indent="-285750">
              <a:spcAft>
                <a:spcPts val="600"/>
              </a:spcAft>
              <a:buFont typeface="Arial"/>
              <a:buChar char="•"/>
              <a:defRPr/>
            </a:pPr>
            <a:endParaRPr lang="en-GB" sz="1400" dirty="0">
              <a:cs typeface="Calibri"/>
            </a:endParaRPr>
          </a:p>
          <a:p>
            <a:pPr marL="285750" indent="-285750">
              <a:lnSpc>
                <a:spcPct val="90000"/>
              </a:lnSpc>
              <a:spcAft>
                <a:spcPts val="600"/>
              </a:spcAft>
              <a:buFont typeface="Arial"/>
              <a:buChar char="•"/>
              <a:defRPr/>
            </a:pPr>
            <a:endParaRPr lang="en-GB" sz="1400" dirty="0">
              <a:cs typeface="Calibri"/>
            </a:endParaRPr>
          </a:p>
          <a:p>
            <a:pPr>
              <a:lnSpc>
                <a:spcPct val="90000"/>
              </a:lnSpc>
              <a:spcAft>
                <a:spcPts val="600"/>
              </a:spcAft>
              <a:defRPr/>
            </a:pPr>
            <a:endParaRPr lang="en-GB" sz="1400" dirty="0">
              <a:cs typeface="Calibri"/>
            </a:endParaRPr>
          </a:p>
          <a:p>
            <a:pPr>
              <a:lnSpc>
                <a:spcPct val="90000"/>
              </a:lnSpc>
              <a:spcAft>
                <a:spcPts val="600"/>
              </a:spcAft>
              <a:defRPr/>
            </a:pPr>
            <a:endParaRPr lang="en-GB" sz="1400" dirty="0">
              <a:cs typeface="Calibri"/>
            </a:endParaRPr>
          </a:p>
          <a:p>
            <a:pPr marL="285750" indent="-228600">
              <a:lnSpc>
                <a:spcPct val="90000"/>
              </a:lnSpc>
              <a:spcAft>
                <a:spcPts val="600"/>
              </a:spcAft>
              <a:buFont typeface="Arial,Sans-Serif"/>
              <a:buChar char="•"/>
              <a:defRPr/>
            </a:pPr>
            <a:endParaRPr lang="en-US" sz="1400" dirty="0">
              <a:cs typeface="Calibri"/>
            </a:endParaRPr>
          </a:p>
          <a:p>
            <a:pPr>
              <a:lnSpc>
                <a:spcPct val="90000"/>
              </a:lnSpc>
              <a:spcAft>
                <a:spcPts val="600"/>
              </a:spcAft>
              <a:defRPr/>
            </a:pPr>
            <a:endParaRPr lang="en-US" sz="1400" dirty="0">
              <a:cs typeface="Calibri"/>
            </a:endParaRPr>
          </a:p>
          <a:p>
            <a:pPr marL="285750" indent="-228600" eaLnBrk="1" hangingPunct="1">
              <a:lnSpc>
                <a:spcPct val="90000"/>
              </a:lnSpc>
              <a:spcAft>
                <a:spcPts val="600"/>
              </a:spcAft>
              <a:buFont typeface="Arial,Sans-Serif" panose="020B0604020202020204" pitchFamily="34" charset="0"/>
              <a:buChar char="•"/>
              <a:defRPr/>
            </a:pPr>
            <a:endParaRPr lang="en-US" sz="1100" dirty="0">
              <a:latin typeface="+mn-lt"/>
              <a:cs typeface="Calibri"/>
            </a:endParaRPr>
          </a:p>
          <a:p>
            <a:pPr indent="-228600">
              <a:lnSpc>
                <a:spcPct val="90000"/>
              </a:lnSpc>
              <a:spcAft>
                <a:spcPts val="600"/>
              </a:spcAft>
              <a:buFont typeface="Arial" panose="020B0604020202020204" pitchFamily="34" charset="0"/>
              <a:buChar char="•"/>
              <a:defRPr/>
            </a:pPr>
            <a:endParaRPr lang="en-US" sz="1100" dirty="0">
              <a:latin typeface="+mn-lt"/>
              <a:cs typeface="Calibri"/>
            </a:endParaRPr>
          </a:p>
          <a:p>
            <a:pPr marL="285750" indent="-228600" eaLnBrk="1" hangingPunct="1">
              <a:lnSpc>
                <a:spcPct val="90000"/>
              </a:lnSpc>
              <a:spcAft>
                <a:spcPts val="600"/>
              </a:spcAft>
              <a:buFont typeface="Arial" panose="020B0604020202020204" pitchFamily="34" charset="0"/>
              <a:buChar char="•"/>
              <a:defRPr/>
            </a:pPr>
            <a:endParaRPr lang="en-US" sz="1100" dirty="0">
              <a:latin typeface="+mn-lt"/>
              <a:cs typeface="Calibri"/>
            </a:endParaRPr>
          </a:p>
          <a:p>
            <a:pPr indent="-228600" eaLnBrk="1" hangingPunct="1">
              <a:lnSpc>
                <a:spcPct val="90000"/>
              </a:lnSpc>
              <a:spcAft>
                <a:spcPts val="600"/>
              </a:spcAft>
              <a:buFont typeface="Arial" panose="020B0604020202020204" pitchFamily="34" charset="0"/>
              <a:buChar char="•"/>
              <a:defRPr/>
            </a:pPr>
            <a:endParaRPr lang="en-US" sz="1100" dirty="0">
              <a:latin typeface="+mn-lt"/>
              <a:cs typeface="Calibri"/>
            </a:endParaRPr>
          </a:p>
          <a:p>
            <a:pPr marL="285750" indent="-228600" eaLnBrk="1" hangingPunct="1">
              <a:lnSpc>
                <a:spcPct val="90000"/>
              </a:lnSpc>
              <a:spcAft>
                <a:spcPts val="600"/>
              </a:spcAft>
              <a:buFont typeface="Arial" panose="020B0604020202020204" pitchFamily="34" charset="0"/>
              <a:buChar char="•"/>
              <a:defRPr/>
            </a:pPr>
            <a:endParaRPr lang="en-US" sz="1100" dirty="0">
              <a:latin typeface="+mn-lt"/>
              <a:cs typeface="Calibri"/>
            </a:endParaRPr>
          </a:p>
          <a:p>
            <a:pPr marL="285750" indent="-228600" eaLnBrk="1" hangingPunct="1">
              <a:lnSpc>
                <a:spcPct val="90000"/>
              </a:lnSpc>
              <a:spcAft>
                <a:spcPts val="600"/>
              </a:spcAft>
              <a:buFont typeface="Arial" panose="020B0604020202020204" pitchFamily="34" charset="0"/>
              <a:buChar char="•"/>
              <a:defRPr/>
            </a:pPr>
            <a:endParaRPr lang="en-US" sz="1100" dirty="0">
              <a:latin typeface="+mn-lt"/>
              <a:cs typeface="Calibri"/>
            </a:endParaRPr>
          </a:p>
        </p:txBody>
      </p:sp>
      <p:sp>
        <p:nvSpPr>
          <p:cNvPr id="40967" name="Footer Placeholder 3">
            <a:extLst>
              <a:ext uri="{FF2B5EF4-FFF2-40B4-BE49-F238E27FC236}">
                <a16:creationId xmlns:a16="http://schemas.microsoft.com/office/drawing/2014/main" id="{CCEC5DFC-B82C-478A-835B-C41424102A6F}"/>
              </a:ext>
            </a:extLst>
          </p:cNvPr>
          <p:cNvSpPr>
            <a:spLocks noGrp="1" noChangeArrowheads="1"/>
          </p:cNvSpPr>
          <p:nvPr>
            <p:ph type="ftr" sz="quarter" idx="11"/>
          </p:nvPr>
        </p:nvSpPr>
        <p:spPr bwMode="auto">
          <a:xfrm>
            <a:off x="1103859" y="6356350"/>
            <a:ext cx="4894169"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l">
              <a:spcBef>
                <a:spcPct val="0"/>
              </a:spcBef>
              <a:spcAft>
                <a:spcPts val="600"/>
              </a:spcAft>
              <a:buSzTx/>
              <a:buFontTx/>
              <a:buNone/>
            </a:pPr>
            <a:r>
              <a:rPr lang="en-US" altLang="en-US" sz="1050" kern="1200">
                <a:solidFill>
                  <a:schemeClr val="tx1">
                    <a:lumMod val="75000"/>
                    <a:lumOff val="25000"/>
                  </a:schemeClr>
                </a:solidFill>
                <a:latin typeface="+mn-lt"/>
                <a:ea typeface="+mn-ea"/>
                <a:cs typeface="+mn-cs"/>
              </a:rPr>
              <a:t>Innovation Software </a:t>
            </a:r>
          </a:p>
        </p:txBody>
      </p:sp>
      <p:sp>
        <p:nvSpPr>
          <p:cNvPr id="40966" name="Date Placeholder 2">
            <a:extLst>
              <a:ext uri="{FF2B5EF4-FFF2-40B4-BE49-F238E27FC236}">
                <a16:creationId xmlns:a16="http://schemas.microsoft.com/office/drawing/2014/main" id="{91C399E5-C9CE-4C0B-A768-324711DBC696}"/>
              </a:ext>
            </a:extLst>
          </p:cNvPr>
          <p:cNvSpPr>
            <a:spLocks noGrp="1" noChangeArrowheads="1"/>
          </p:cNvSpPr>
          <p:nvPr>
            <p:ph type="dt" sz="quarter" idx="10"/>
          </p:nvPr>
        </p:nvSpPr>
        <p:spPr bwMode="auto">
          <a:xfrm>
            <a:off x="6973342"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prstTxWarp prst="textNoShape">
              <a:avLst/>
            </a:prstTxWarp>
            <a:norm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r" fontAlgn="base">
              <a:spcBef>
                <a:spcPct val="0"/>
              </a:spcBef>
              <a:spcAft>
                <a:spcPts val="600"/>
              </a:spcAft>
              <a:buSzTx/>
              <a:buFontTx/>
              <a:buNone/>
            </a:pPr>
            <a:r>
              <a:rPr lang="en-US" altLang="en-US" sz="1050">
                <a:solidFill>
                  <a:schemeClr val="tx1">
                    <a:lumMod val="75000"/>
                    <a:lumOff val="25000"/>
                  </a:schemeClr>
                </a:solidFill>
                <a:latin typeface="+mn-lt"/>
              </a:rPr>
              <a:t>13/05/2020</a:t>
            </a:r>
          </a:p>
        </p:txBody>
      </p:sp>
      <p:sp>
        <p:nvSpPr>
          <p:cNvPr id="40971" name="Rectangle 7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79A9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72" name="Oval 7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94FD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close up of a sign&#10;&#10;Description automatically generated">
            <a:extLst>
              <a:ext uri="{FF2B5EF4-FFF2-40B4-BE49-F238E27FC236}">
                <a16:creationId xmlns:a16="http://schemas.microsoft.com/office/drawing/2014/main" id="{1F714E7E-1A0C-42E4-B7CE-344413F64B3A}"/>
              </a:ext>
            </a:extLst>
          </p:cNvPr>
          <p:cNvPicPr>
            <a:picLocks noChangeAspect="1"/>
          </p:cNvPicPr>
          <p:nvPr/>
        </p:nvPicPr>
        <p:blipFill>
          <a:blip r:embed="rId3"/>
          <a:stretch>
            <a:fillRect/>
          </a:stretch>
        </p:blipFill>
        <p:spPr>
          <a:xfrm>
            <a:off x="9263735" y="2973925"/>
            <a:ext cx="1462088" cy="910149"/>
          </a:xfrm>
          <a:prstGeom prst="rect">
            <a:avLst/>
          </a:prstGeom>
        </p:spPr>
      </p:pic>
      <p:sp>
        <p:nvSpPr>
          <p:cNvPr id="40968" name="Slide Number Placeholder 4">
            <a:extLst>
              <a:ext uri="{FF2B5EF4-FFF2-40B4-BE49-F238E27FC236}">
                <a16:creationId xmlns:a16="http://schemas.microsoft.com/office/drawing/2014/main" id="{F00CD3FD-56B3-4E99-828B-184980F95969}"/>
              </a:ext>
            </a:extLst>
          </p:cNvPr>
          <p:cNvSpPr>
            <a:spLocks noGrp="1" noChangeArrowheads="1"/>
          </p:cNvSpPr>
          <p:nvPr>
            <p:ph type="sldNum" sz="quarter" idx="12"/>
          </p:nvPr>
        </p:nvSpPr>
        <p:spPr bwMode="auto">
          <a:xfrm>
            <a:off x="10341428" y="6356350"/>
            <a:ext cx="1012371"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spcBef>
                <a:spcPct val="0"/>
              </a:spcBef>
              <a:spcAft>
                <a:spcPts val="600"/>
              </a:spcAft>
              <a:buSzTx/>
              <a:buFontTx/>
              <a:buNone/>
            </a:pPr>
            <a:fld id="{84A3206A-CCBC-4834-9EA4-EA66128E0292}" type="slidenum">
              <a:rPr lang="en-US" altLang="en-US" sz="1200">
                <a:solidFill>
                  <a:srgbClr val="FFFFFF"/>
                </a:solidFill>
                <a:latin typeface="+mn-lt"/>
              </a:rPr>
              <a:pPr>
                <a:spcBef>
                  <a:spcPct val="0"/>
                </a:spcBef>
                <a:spcAft>
                  <a:spcPts val="600"/>
                </a:spcAft>
                <a:buSzTx/>
                <a:buFontTx/>
                <a:buNone/>
              </a:pPr>
              <a:t>10</a:t>
            </a:fld>
            <a:endParaRPr lang="en-US" altLang="en-US" sz="1200">
              <a:solidFill>
                <a:srgbClr val="FFFFFF"/>
              </a:solidFill>
              <a:latin typeface="+mn-lt"/>
            </a:endParaRPr>
          </a:p>
        </p:txBody>
      </p:sp>
      <p:sp>
        <p:nvSpPr>
          <p:cNvPr id="2" name="TextBox 1">
            <a:extLst>
              <a:ext uri="{FF2B5EF4-FFF2-40B4-BE49-F238E27FC236}">
                <a16:creationId xmlns:a16="http://schemas.microsoft.com/office/drawing/2014/main" id="{CB53B277-8A89-47A8-9A1E-F48EAA5140AB}"/>
              </a:ext>
            </a:extLst>
          </p:cNvPr>
          <p:cNvSpPr txBox="1"/>
          <p:nvPr/>
        </p:nvSpPr>
        <p:spPr>
          <a:xfrm>
            <a:off x="5118848" y="1613647"/>
            <a:ext cx="4634752"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latin typeface="open sans"/>
              </a:rPr>
              <a:t>"The residual balance module we took is extremely good &amp; was just what we needed to ensure compliance with SRA requirements."</a:t>
            </a:r>
            <a:endParaRPr lang="en-US" sz="3600"/>
          </a:p>
        </p:txBody>
      </p:sp>
    </p:spTree>
    <p:extLst>
      <p:ext uri="{BB962C8B-B14F-4D97-AF65-F5344CB8AC3E}">
        <p14:creationId xmlns:p14="http://schemas.microsoft.com/office/powerpoint/2010/main" val="383113771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2232A"/>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31A9F2-F022-4CA1-83C1-C02B05ED7A8F}"/>
              </a:ext>
            </a:extLst>
          </p:cNvPr>
          <p:cNvSpPr/>
          <p:nvPr/>
        </p:nvSpPr>
        <p:spPr>
          <a:xfrm>
            <a:off x="3048000" y="2505670"/>
            <a:ext cx="6096000" cy="1846659"/>
          </a:xfrm>
          <a:prstGeom prst="rect">
            <a:avLst/>
          </a:prstGeom>
        </p:spPr>
        <p:txBody>
          <a:bodyPr>
            <a:spAutoFit/>
          </a:bodyPr>
          <a:lstStyle/>
          <a:p>
            <a:pPr lvl="1" algn="ctr">
              <a:defRPr/>
            </a:pPr>
            <a:r>
              <a:rPr lang="en-GB" sz="4800">
                <a:solidFill>
                  <a:schemeClr val="bg1"/>
                </a:solidFill>
              </a:rPr>
              <a:t>Legal Industry</a:t>
            </a:r>
          </a:p>
          <a:p>
            <a:pPr lvl="1" algn="ctr">
              <a:defRPr/>
            </a:pPr>
            <a:r>
              <a:rPr lang="en-GB" sz="4800">
                <a:solidFill>
                  <a:schemeClr val="bg1"/>
                </a:solidFill>
              </a:rPr>
              <a:t>Expertise</a:t>
            </a:r>
            <a:br>
              <a:rPr lang="en-GB"/>
            </a:br>
            <a:endParaRPr lang="en-GB"/>
          </a:p>
        </p:txBody>
      </p:sp>
    </p:spTree>
    <p:extLst>
      <p:ext uri="{BB962C8B-B14F-4D97-AF65-F5344CB8AC3E}">
        <p14:creationId xmlns:p14="http://schemas.microsoft.com/office/powerpoint/2010/main" val="733185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7" name="Straight Arrow Connector 76">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0966" name="Date Placeholder 2">
            <a:extLst>
              <a:ext uri="{FF2B5EF4-FFF2-40B4-BE49-F238E27FC236}">
                <a16:creationId xmlns:a16="http://schemas.microsoft.com/office/drawing/2014/main" id="{91C399E5-C9CE-4C0B-A768-324711DBC696}"/>
              </a:ext>
            </a:extLst>
          </p:cNvPr>
          <p:cNvSpPr>
            <a:spLocks noGrp="1" noChangeArrowheads="1"/>
          </p:cNvSpPr>
          <p:nvPr>
            <p:ph type="dt" sz="quarter" idx="10"/>
          </p:nvPr>
        </p:nvSpPr>
        <p:spPr bwMode="auto">
          <a:xfrm>
            <a:off x="655320" y="6037262"/>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prstTxWarp prst="textNoShape">
              <a:avLst/>
            </a:prstTxWarp>
            <a:norm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nSpc>
                <a:spcPct val="100000"/>
              </a:lnSpc>
              <a:spcBef>
                <a:spcPts val="0"/>
              </a:spcBef>
              <a:spcAft>
                <a:spcPts val="600"/>
              </a:spcAft>
              <a:buSzTx/>
              <a:buNone/>
              <a:defRPr/>
            </a:pPr>
            <a:r>
              <a:rPr lang="en-US" altLang="en-US" sz="1200">
                <a:solidFill>
                  <a:prstClr val="black">
                    <a:tint val="75000"/>
                  </a:prstClr>
                </a:solidFill>
                <a:latin typeface="Calibri" panose="020F0502020204030204"/>
              </a:rPr>
              <a:t>13/05/2020</a:t>
            </a:r>
          </a:p>
        </p:txBody>
      </p:sp>
      <p:sp>
        <p:nvSpPr>
          <p:cNvPr id="10" name="TextBox 9">
            <a:extLst>
              <a:ext uri="{FF2B5EF4-FFF2-40B4-BE49-F238E27FC236}">
                <a16:creationId xmlns:a16="http://schemas.microsoft.com/office/drawing/2014/main" id="{35674BCA-7875-4CBE-ABAF-0DD248D5FDFA}"/>
              </a:ext>
            </a:extLst>
          </p:cNvPr>
          <p:cNvSpPr txBox="1"/>
          <p:nvPr/>
        </p:nvSpPr>
        <p:spPr>
          <a:xfrm>
            <a:off x="553102" y="2454229"/>
            <a:ext cx="5542898" cy="3852520"/>
          </a:xfrm>
          <a:prstGeom prst="rect">
            <a:avLst/>
          </a:prstGeom>
        </p:spPr>
        <p:txBody>
          <a:bodyPr vert="horz" lIns="91440" tIns="45720" rIns="91440" bIns="45720" rtlCol="0" anchor="t">
            <a:normAutofit lnSpcReduction="10000"/>
          </a:bodyPr>
          <a:lstStyle/>
          <a:p>
            <a:pPr eaLnBrk="1" hangingPunct="1">
              <a:lnSpc>
                <a:spcPct val="90000"/>
              </a:lnSpc>
              <a:spcAft>
                <a:spcPts val="600"/>
              </a:spcAft>
            </a:pPr>
            <a:r>
              <a:rPr lang="en-US" sz="1400" b="1" dirty="0">
                <a:latin typeface="+mn-lt"/>
              </a:rPr>
              <a:t>Problem</a:t>
            </a:r>
            <a:endParaRPr lang="en-US" sz="1400" dirty="0">
              <a:latin typeface="+mn-lt"/>
              <a:cs typeface="Calibri" panose="020F0502020204030204"/>
            </a:endParaRPr>
          </a:p>
          <a:p>
            <a:pPr marL="285750" indent="-285750">
              <a:lnSpc>
                <a:spcPct val="90000"/>
              </a:lnSpc>
              <a:spcAft>
                <a:spcPts val="600"/>
              </a:spcAft>
              <a:buFont typeface="Arial"/>
              <a:buChar char="•"/>
            </a:pPr>
            <a:r>
              <a:rPr lang="en-US" sz="1400" dirty="0">
                <a:latin typeface="+mn-lt"/>
                <a:cs typeface="Calibri" panose="020F0502020204030204"/>
              </a:rPr>
              <a:t>Old fashioned cultures - "We are providers of legal services, not business machines."</a:t>
            </a:r>
          </a:p>
          <a:p>
            <a:pPr marL="285750" indent="-285750">
              <a:lnSpc>
                <a:spcPct val="90000"/>
              </a:lnSpc>
              <a:spcAft>
                <a:spcPts val="600"/>
              </a:spcAft>
              <a:buFont typeface="Arial"/>
              <a:buChar char="•"/>
            </a:pPr>
            <a:r>
              <a:rPr lang="en-US" sz="1400" dirty="0">
                <a:latin typeface="+mn-lt"/>
                <a:cs typeface="Calibri" panose="020F0502020204030204"/>
              </a:rPr>
              <a:t>The client relationship is sacrosanct – and cannot be soiled by vulgar questions regarding money.</a:t>
            </a:r>
          </a:p>
          <a:p>
            <a:pPr marL="285750" indent="-285750">
              <a:lnSpc>
                <a:spcPct val="90000"/>
              </a:lnSpc>
              <a:spcAft>
                <a:spcPts val="600"/>
              </a:spcAft>
              <a:buFont typeface="Arial"/>
              <a:buChar char="•"/>
            </a:pPr>
            <a:r>
              <a:rPr lang="en-US" sz="1400" dirty="0">
                <a:latin typeface="+mn-lt"/>
                <a:cs typeface="Calibri" panose="020F0502020204030204"/>
              </a:rPr>
              <a:t>Rottweiler's in court – pussycats in collections.</a:t>
            </a:r>
          </a:p>
          <a:p>
            <a:pPr marL="285750" indent="-285750">
              <a:lnSpc>
                <a:spcPct val="90000"/>
              </a:lnSpc>
              <a:spcAft>
                <a:spcPts val="600"/>
              </a:spcAft>
              <a:buFont typeface="Arial"/>
              <a:buChar char="•"/>
            </a:pPr>
            <a:r>
              <a:rPr lang="en-US" sz="1400" dirty="0">
                <a:latin typeface="+mn-lt"/>
                <a:cs typeface="Calibri" panose="020F0502020204030204"/>
              </a:rPr>
              <a:t>"Our clients are all Blue Chip" - like </a:t>
            </a:r>
            <a:r>
              <a:rPr lang="en-US" sz="1400" dirty="0" err="1">
                <a:latin typeface="+mn-lt"/>
                <a:cs typeface="Calibri"/>
              </a:rPr>
              <a:t>Lehmans</a:t>
            </a:r>
            <a:r>
              <a:rPr lang="en-US" sz="1400" dirty="0">
                <a:latin typeface="+mn-lt"/>
                <a:cs typeface="Calibri"/>
              </a:rPr>
              <a:t>.</a:t>
            </a:r>
          </a:p>
          <a:p>
            <a:pPr marL="285750" indent="-285750">
              <a:lnSpc>
                <a:spcPct val="90000"/>
              </a:lnSpc>
              <a:spcAft>
                <a:spcPts val="600"/>
              </a:spcAft>
              <a:buFont typeface="Arial"/>
              <a:buChar char="•"/>
            </a:pPr>
            <a:r>
              <a:rPr lang="en-US" sz="1400" dirty="0">
                <a:latin typeface="+mn-lt"/>
                <a:cs typeface="Calibri"/>
              </a:rPr>
              <a:t>Ina firm with 300 partners, each one will be able to do a better job managing Finances that the CFO.</a:t>
            </a:r>
          </a:p>
          <a:p>
            <a:pPr eaLnBrk="1" hangingPunct="1">
              <a:lnSpc>
                <a:spcPct val="90000"/>
              </a:lnSpc>
              <a:spcAft>
                <a:spcPts val="600"/>
              </a:spcAft>
            </a:pPr>
            <a:r>
              <a:rPr lang="en-US" sz="1400" b="1" dirty="0">
                <a:latin typeface="+mn-lt"/>
              </a:rPr>
              <a:t>Result</a:t>
            </a:r>
            <a:endParaRPr lang="en-US" sz="1400" dirty="0">
              <a:latin typeface="+mn-lt"/>
            </a:endParaRPr>
          </a:p>
          <a:p>
            <a:pPr marL="285750" indent="-285750">
              <a:lnSpc>
                <a:spcPct val="90000"/>
              </a:lnSpc>
              <a:spcAft>
                <a:spcPts val="600"/>
              </a:spcAft>
              <a:buFont typeface="Arial"/>
              <a:buChar char="•"/>
            </a:pPr>
            <a:r>
              <a:rPr lang="en-US" sz="1400" dirty="0">
                <a:latin typeface="+mn-lt"/>
              </a:rPr>
              <a:t>Benchmarking – refer to PWC (NB. </a:t>
            </a:r>
            <a:r>
              <a:rPr lang="en-US" sz="1400" u="sng" dirty="0">
                <a:latin typeface="+mn-lt"/>
              </a:rPr>
              <a:t>never </a:t>
            </a:r>
            <a:r>
              <a:rPr lang="en-US" sz="1400" dirty="0" err="1">
                <a:latin typeface="+mn-lt"/>
              </a:rPr>
              <a:t>Deloittes</a:t>
            </a:r>
            <a:r>
              <a:rPr lang="en-US" sz="1400" dirty="0">
                <a:latin typeface="+mn-lt"/>
              </a:rPr>
              <a:t>!) - to support COO, CFO and initiate Change Program.</a:t>
            </a:r>
          </a:p>
          <a:p>
            <a:pPr marL="285750" indent="-285750">
              <a:lnSpc>
                <a:spcPct val="90000"/>
              </a:lnSpc>
              <a:spcAft>
                <a:spcPts val="600"/>
              </a:spcAft>
              <a:buFont typeface="Arial"/>
              <a:buChar char="•"/>
            </a:pPr>
            <a:r>
              <a:rPr lang="en-US" sz="1400" dirty="0">
                <a:latin typeface="+mn-lt"/>
              </a:rPr>
              <a:t>Innovation Software begins with Best Practice Profiling.</a:t>
            </a:r>
            <a:endParaRPr lang="en-US" sz="1400" dirty="0">
              <a:latin typeface="+mn-lt"/>
              <a:cs typeface="Calibri"/>
            </a:endParaRPr>
          </a:p>
          <a:p>
            <a:pPr marL="285750" indent="-285750">
              <a:lnSpc>
                <a:spcPct val="90000"/>
              </a:lnSpc>
              <a:spcAft>
                <a:spcPts val="600"/>
              </a:spcAft>
              <a:buFont typeface="Arial"/>
              <a:buChar char="•"/>
            </a:pPr>
            <a:r>
              <a:rPr lang="en-US" sz="1400" dirty="0" err="1">
                <a:latin typeface="+mn-lt"/>
              </a:rPr>
              <a:t>Analyse</a:t>
            </a:r>
            <a:r>
              <a:rPr lang="en-US" sz="1400" dirty="0">
                <a:latin typeface="+mn-lt"/>
              </a:rPr>
              <a:t> leaks.</a:t>
            </a:r>
          </a:p>
          <a:p>
            <a:pPr marL="285750" indent="-285750">
              <a:lnSpc>
                <a:spcPct val="90000"/>
              </a:lnSpc>
              <a:spcAft>
                <a:spcPts val="600"/>
              </a:spcAft>
              <a:buFont typeface="Arial"/>
              <a:buChar char="•"/>
            </a:pPr>
            <a:r>
              <a:rPr lang="en-US" sz="1400" dirty="0">
                <a:latin typeface="+mn-lt"/>
              </a:rPr>
              <a:t>Offer solutions that can be phased-in, improve productivity, cut Back-Office staff, and  produce on-going Cost-Savings.</a:t>
            </a:r>
            <a:endParaRPr lang="en-US" sz="1400" dirty="0">
              <a:latin typeface="+mn-lt"/>
              <a:cs typeface="Calibri"/>
            </a:endParaRPr>
          </a:p>
          <a:p>
            <a:pPr marL="285750" indent="-228600" eaLnBrk="1" hangingPunct="1">
              <a:lnSpc>
                <a:spcPct val="90000"/>
              </a:lnSpc>
              <a:buFont typeface="Arial" panose="020B0604020202020204" pitchFamily="34" charset="0"/>
              <a:buChar char="•"/>
              <a:defRPr/>
            </a:pPr>
            <a:endParaRPr lang="en-US" sz="700" dirty="0">
              <a:latin typeface="+mn-lt"/>
            </a:endParaRPr>
          </a:p>
          <a:p>
            <a:pPr indent="-228600" eaLnBrk="1" hangingPunct="1">
              <a:lnSpc>
                <a:spcPct val="90000"/>
              </a:lnSpc>
              <a:buFont typeface="Arial" panose="020B0604020202020204" pitchFamily="34" charset="0"/>
              <a:buChar char="•"/>
              <a:defRPr/>
            </a:pPr>
            <a:endParaRPr lang="en-US" sz="700" b="1" dirty="0">
              <a:latin typeface="+mn-lt"/>
            </a:endParaRPr>
          </a:p>
          <a:p>
            <a:pPr indent="-228600" eaLnBrk="1" hangingPunct="1">
              <a:lnSpc>
                <a:spcPct val="90000"/>
              </a:lnSpc>
              <a:buFont typeface="Arial" panose="020B0604020202020204" pitchFamily="34" charset="0"/>
              <a:buChar char="•"/>
              <a:defRPr/>
            </a:pPr>
            <a:endParaRPr lang="en-US" sz="700" dirty="0">
              <a:latin typeface="+mn-lt"/>
            </a:endParaRPr>
          </a:p>
          <a:p>
            <a:pPr marL="285750" indent="-228600" eaLnBrk="1" hangingPunct="1">
              <a:lnSpc>
                <a:spcPct val="90000"/>
              </a:lnSpc>
              <a:buFont typeface="Arial" panose="020B0604020202020204" pitchFamily="34" charset="0"/>
              <a:buChar char="•"/>
              <a:defRPr/>
            </a:pPr>
            <a:endParaRPr lang="en-US" sz="700" dirty="0">
              <a:latin typeface="+mn-lt"/>
            </a:endParaRPr>
          </a:p>
          <a:p>
            <a:pPr marL="285750" indent="-228600" eaLnBrk="1" hangingPunct="1">
              <a:lnSpc>
                <a:spcPct val="90000"/>
              </a:lnSpc>
              <a:buFont typeface="Arial" panose="020B0604020202020204" pitchFamily="34" charset="0"/>
              <a:buChar char="•"/>
              <a:defRPr/>
            </a:pPr>
            <a:endParaRPr lang="en-US" sz="700" dirty="0">
              <a:latin typeface="+mn-lt"/>
            </a:endParaRPr>
          </a:p>
        </p:txBody>
      </p:sp>
      <p:sp>
        <p:nvSpPr>
          <p:cNvPr id="40967" name="Footer Placeholder 3">
            <a:extLst>
              <a:ext uri="{FF2B5EF4-FFF2-40B4-BE49-F238E27FC236}">
                <a16:creationId xmlns:a16="http://schemas.microsoft.com/office/drawing/2014/main" id="{CCEC5DFC-B82C-478A-835B-C41424102A6F}"/>
              </a:ext>
            </a:extLst>
          </p:cNvPr>
          <p:cNvSpPr>
            <a:spLocks noGrp="1" noChangeArrowheads="1"/>
          </p:cNvSpPr>
          <p:nvPr>
            <p:ph type="ftr" sz="quarter" idx="11"/>
          </p:nvPr>
        </p:nvSpPr>
        <p:spPr bwMode="auto">
          <a:xfrm>
            <a:off x="655320" y="6356350"/>
            <a:ext cx="4114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l" fontAlgn="auto">
              <a:lnSpc>
                <a:spcPct val="100000"/>
              </a:lnSpc>
              <a:spcBef>
                <a:spcPts val="0"/>
              </a:spcBef>
              <a:spcAft>
                <a:spcPts val="600"/>
              </a:spcAft>
              <a:buSzTx/>
              <a:buNone/>
              <a:defRPr/>
            </a:pPr>
            <a:r>
              <a:rPr lang="en-US" altLang="en-US" sz="1200" kern="1200">
                <a:solidFill>
                  <a:prstClr val="black">
                    <a:tint val="75000"/>
                  </a:prstClr>
                </a:solidFill>
                <a:latin typeface="Calibri" panose="020F0502020204030204"/>
                <a:ea typeface="+mn-ea"/>
                <a:cs typeface="+mn-cs"/>
              </a:rPr>
              <a:t>Innovation Software </a:t>
            </a:r>
          </a:p>
        </p:txBody>
      </p:sp>
      <p:sp>
        <p:nvSpPr>
          <p:cNvPr id="40968" name="Slide Number Placeholder 4">
            <a:extLst>
              <a:ext uri="{FF2B5EF4-FFF2-40B4-BE49-F238E27FC236}">
                <a16:creationId xmlns:a16="http://schemas.microsoft.com/office/drawing/2014/main" id="{F00CD3FD-56B3-4E99-828B-184980F95969}"/>
              </a:ext>
            </a:extLst>
          </p:cNvPr>
          <p:cNvSpPr>
            <a:spLocks noGrp="1" noChangeArrowheads="1"/>
          </p:cNvSpPr>
          <p:nvPr>
            <p:ph type="sldNum" sz="quarter" idx="12"/>
          </p:nvPr>
        </p:nvSpPr>
        <p:spPr bwMode="auto">
          <a:xfrm>
            <a:off x="6941820" y="6356350"/>
            <a:ext cx="116586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fontAlgn="auto">
              <a:lnSpc>
                <a:spcPct val="100000"/>
              </a:lnSpc>
              <a:spcBef>
                <a:spcPts val="0"/>
              </a:spcBef>
              <a:spcAft>
                <a:spcPts val="600"/>
              </a:spcAft>
              <a:buSzTx/>
              <a:buNone/>
              <a:defRPr/>
            </a:pPr>
            <a:fld id="{84A3206A-CCBC-4834-9EA4-EA66128E0292}" type="slidenum">
              <a:rPr lang="en-US" altLang="en-US" sz="1200" smtClean="0">
                <a:solidFill>
                  <a:prstClr val="black">
                    <a:tint val="75000"/>
                  </a:prstClr>
                </a:solidFill>
                <a:latin typeface="Calibri" panose="020F0502020204030204"/>
              </a:rPr>
              <a:pPr fontAlgn="auto">
                <a:lnSpc>
                  <a:spcPct val="100000"/>
                </a:lnSpc>
                <a:spcBef>
                  <a:spcPts val="0"/>
                </a:spcBef>
                <a:spcAft>
                  <a:spcPts val="600"/>
                </a:spcAft>
                <a:buSzTx/>
                <a:buNone/>
                <a:defRPr/>
              </a:pPr>
              <a:t>12</a:t>
            </a:fld>
            <a:endParaRPr lang="en-US" altLang="en-US" sz="1200">
              <a:solidFill>
                <a:prstClr val="black">
                  <a:tint val="75000"/>
                </a:prstClr>
              </a:solidFill>
              <a:latin typeface="Calibri" panose="020F0502020204030204"/>
            </a:endParaRPr>
          </a:p>
        </p:txBody>
      </p:sp>
      <p:pic>
        <p:nvPicPr>
          <p:cNvPr id="3" name="Picture 3" descr="A dog looking at the camera&#10;&#10;Description automatically generated">
            <a:extLst>
              <a:ext uri="{FF2B5EF4-FFF2-40B4-BE49-F238E27FC236}">
                <a16:creationId xmlns:a16="http://schemas.microsoft.com/office/drawing/2014/main" id="{5503522F-49FA-459D-AC50-969CF1AD8E0B}"/>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4768" r="13785" b="-1"/>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5" name="Title 1">
            <a:extLst>
              <a:ext uri="{FF2B5EF4-FFF2-40B4-BE49-F238E27FC236}">
                <a16:creationId xmlns:a16="http://schemas.microsoft.com/office/drawing/2014/main" id="{1CE6FE53-BE2B-418F-8CB9-E461D91F33D6}"/>
              </a:ext>
            </a:extLst>
          </p:cNvPr>
          <p:cNvSpPr txBox="1">
            <a:spLocks noChangeArrowheads="1"/>
          </p:cNvSpPr>
          <p:nvPr/>
        </p:nvSpPr>
        <p:spPr bwMode="auto">
          <a:xfrm>
            <a:off x="254099" y="661342"/>
            <a:ext cx="4992624" cy="1173761"/>
          </a:xfrm>
          <a:prstGeom prst="rect">
            <a:avLst/>
          </a:prstGeom>
        </p:spPr>
        <p:txBody>
          <a:bodyPr vert="horz" lIns="91440" tIns="45720" rIns="91440" bIns="45720" rtlCol="0" anchor="b">
            <a:norm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spcBef>
                <a:spcPct val="0"/>
              </a:spcBef>
              <a:spcAft>
                <a:spcPts val="600"/>
              </a:spcAft>
              <a:buSzTx/>
              <a:buNone/>
              <a:defRPr/>
            </a:pPr>
            <a:r>
              <a:rPr lang="en-US" altLang="en-US" sz="3400">
                <a:solidFill>
                  <a:schemeClr val="tx1"/>
                </a:solidFill>
                <a:latin typeface="+mj-lt"/>
                <a:ea typeface="+mj-ea"/>
                <a:cs typeface="+mj-cs"/>
              </a:rPr>
              <a:t>Skilled in Law Firm </a:t>
            </a:r>
            <a:br>
              <a:rPr lang="en-US" altLang="en-US" sz="3400">
                <a:solidFill>
                  <a:schemeClr val="tx1"/>
                </a:solidFill>
                <a:latin typeface="+mj-lt"/>
                <a:ea typeface="+mj-ea"/>
                <a:cs typeface="+mj-cs"/>
              </a:rPr>
            </a:br>
            <a:r>
              <a:rPr lang="en-US" altLang="en-US" sz="3400">
                <a:solidFill>
                  <a:schemeClr val="tx1"/>
                </a:solidFill>
                <a:latin typeface="+mj-lt"/>
                <a:ea typeface="+mj-ea"/>
                <a:cs typeface="+mj-cs"/>
              </a:rPr>
              <a:t>Problem Solving</a:t>
            </a:r>
            <a:endParaRPr lang="en-US">
              <a:solidFill>
                <a:schemeClr val="tx1"/>
              </a:solidFill>
              <a:ea typeface="+mj-ea"/>
              <a:cs typeface="Calibri"/>
            </a:endParaRPr>
          </a:p>
        </p:txBody>
      </p:sp>
      <p:sp>
        <p:nvSpPr>
          <p:cNvPr id="7" name="Title 1">
            <a:extLst>
              <a:ext uri="{FF2B5EF4-FFF2-40B4-BE49-F238E27FC236}">
                <a16:creationId xmlns:a16="http://schemas.microsoft.com/office/drawing/2014/main" id="{0744E00F-C727-4BCF-AFD4-6F843B2C9F66}"/>
              </a:ext>
            </a:extLst>
          </p:cNvPr>
          <p:cNvSpPr txBox="1">
            <a:spLocks noGrp="1" noChangeArrowheads="1"/>
          </p:cNvSpPr>
          <p:nvPr>
            <p:ph type="ctrTitle"/>
          </p:nvPr>
        </p:nvSpPr>
        <p:spPr>
          <a:xfrm>
            <a:off x="0" y="211138"/>
            <a:ext cx="12192000" cy="244475"/>
          </a:xfrm>
          <a:solidFill>
            <a:srgbClr val="D2232A"/>
          </a:solidFill>
        </p:spPr>
        <p:txBody>
          <a:bodyPr anchorCtr="0"/>
          <a:lstStyle/>
          <a:p>
            <a:pPr algn="l" eaLnBrk="1" hangingPunct="1"/>
            <a:r>
              <a:rPr lang="en-GB" altLang="en-US" sz="1100">
                <a:solidFill>
                  <a:schemeClr val="bg1"/>
                </a:solidFill>
                <a:latin typeface="Calibri Light" panose="020F0302020204030204" pitchFamily="34" charset="0"/>
              </a:rPr>
              <a:t>								                       			                        Innovation Software</a:t>
            </a:r>
          </a:p>
        </p:txBody>
      </p:sp>
    </p:spTree>
    <p:extLst>
      <p:ext uri="{BB962C8B-B14F-4D97-AF65-F5344CB8AC3E}">
        <p14:creationId xmlns:p14="http://schemas.microsoft.com/office/powerpoint/2010/main" val="405593943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87A3EB4C-B2F3-46E5-8A06-B33EB0B32C7C}"/>
              </a:ext>
            </a:extLst>
          </p:cNvPr>
          <p:cNvSpPr txBox="1">
            <a:spLocks noGrp="1" noChangeArrowheads="1"/>
          </p:cNvSpPr>
          <p:nvPr>
            <p:ph type="ctrTitle"/>
          </p:nvPr>
        </p:nvSpPr>
        <p:spPr>
          <a:xfrm>
            <a:off x="0" y="211138"/>
            <a:ext cx="12192000" cy="244475"/>
          </a:xfrm>
          <a:solidFill>
            <a:srgbClr val="D2232A"/>
          </a:solidFill>
        </p:spPr>
        <p:txBody>
          <a:bodyPr anchorCtr="0"/>
          <a:lstStyle/>
          <a:p>
            <a:pPr algn="l" eaLnBrk="1" hangingPunct="1"/>
            <a:r>
              <a:rPr lang="en-GB" altLang="en-US" sz="1100">
                <a:solidFill>
                  <a:schemeClr val="bg1"/>
                </a:solidFill>
                <a:latin typeface="Calibri Light" panose="020F0302020204030204" pitchFamily="34" charset="0"/>
              </a:rPr>
              <a:t>								                       			                        Innovation Software</a:t>
            </a:r>
          </a:p>
        </p:txBody>
      </p:sp>
      <p:sp>
        <p:nvSpPr>
          <p:cNvPr id="40966" name="Date Placeholder 2">
            <a:extLst>
              <a:ext uri="{FF2B5EF4-FFF2-40B4-BE49-F238E27FC236}">
                <a16:creationId xmlns:a16="http://schemas.microsoft.com/office/drawing/2014/main" id="{91C399E5-C9CE-4C0B-A768-324711DBC696}"/>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fontAlgn="base">
              <a:lnSpc>
                <a:spcPct val="100000"/>
              </a:lnSpc>
              <a:spcBef>
                <a:spcPct val="0"/>
              </a:spcBef>
              <a:spcAft>
                <a:spcPct val="0"/>
              </a:spcAft>
              <a:buSzTx/>
              <a:buFontTx/>
              <a:buNone/>
            </a:pPr>
            <a:r>
              <a:rPr lang="en-US" altLang="en-US" sz="1200">
                <a:solidFill>
                  <a:srgbClr val="898989"/>
                </a:solidFill>
              </a:rPr>
              <a:t>13/05/2020</a:t>
            </a:r>
          </a:p>
        </p:txBody>
      </p:sp>
      <p:sp>
        <p:nvSpPr>
          <p:cNvPr id="40967" name="Footer Placeholder 3">
            <a:extLst>
              <a:ext uri="{FF2B5EF4-FFF2-40B4-BE49-F238E27FC236}">
                <a16:creationId xmlns:a16="http://schemas.microsoft.com/office/drawing/2014/main" id="{CCEC5DFC-B82C-478A-835B-C41424102A6F}"/>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nSpc>
                <a:spcPct val="100000"/>
              </a:lnSpc>
              <a:spcBef>
                <a:spcPct val="0"/>
              </a:spcBef>
              <a:buSzTx/>
              <a:buFontTx/>
              <a:buNone/>
            </a:pPr>
            <a:r>
              <a:rPr lang="en-GB" altLang="en-US" sz="1200">
                <a:solidFill>
                  <a:srgbClr val="898989"/>
                </a:solidFill>
              </a:rPr>
              <a:t>Innovation Software </a:t>
            </a:r>
          </a:p>
        </p:txBody>
      </p:sp>
      <p:sp>
        <p:nvSpPr>
          <p:cNvPr id="40968" name="Slide Number Placeholder 4">
            <a:extLst>
              <a:ext uri="{FF2B5EF4-FFF2-40B4-BE49-F238E27FC236}">
                <a16:creationId xmlns:a16="http://schemas.microsoft.com/office/drawing/2014/main" id="{F00CD3FD-56B3-4E99-828B-184980F9596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nSpc>
                <a:spcPct val="100000"/>
              </a:lnSpc>
              <a:spcBef>
                <a:spcPct val="0"/>
              </a:spcBef>
              <a:buSzTx/>
              <a:buFontTx/>
              <a:buNone/>
            </a:pPr>
            <a:fld id="{84A3206A-CCBC-4834-9EA4-EA66128E0292}" type="slidenum">
              <a:rPr lang="en-US" altLang="en-US" sz="1200" smtClean="0">
                <a:solidFill>
                  <a:srgbClr val="898989"/>
                </a:solidFill>
              </a:rPr>
              <a:pPr>
                <a:lnSpc>
                  <a:spcPct val="100000"/>
                </a:lnSpc>
                <a:spcBef>
                  <a:spcPct val="0"/>
                </a:spcBef>
                <a:buSzTx/>
                <a:buFontTx/>
                <a:buNone/>
              </a:pPr>
              <a:t>13</a:t>
            </a:fld>
            <a:endParaRPr lang="en-US" altLang="en-US" sz="1200">
              <a:solidFill>
                <a:srgbClr val="898989"/>
              </a:solidFill>
            </a:endParaRPr>
          </a:p>
        </p:txBody>
      </p:sp>
      <p:sp>
        <p:nvSpPr>
          <p:cNvPr id="10" name="TextBox 9">
            <a:extLst>
              <a:ext uri="{FF2B5EF4-FFF2-40B4-BE49-F238E27FC236}">
                <a16:creationId xmlns:a16="http://schemas.microsoft.com/office/drawing/2014/main" id="{35674BCA-7875-4CBE-ABAF-0DD248D5FDFA}"/>
              </a:ext>
            </a:extLst>
          </p:cNvPr>
          <p:cNvSpPr txBox="1"/>
          <p:nvPr/>
        </p:nvSpPr>
        <p:spPr>
          <a:xfrm>
            <a:off x="250902" y="595932"/>
            <a:ext cx="5201308" cy="2979277"/>
          </a:xfrm>
          <a:prstGeom prst="rect">
            <a:avLst/>
          </a:prstGeom>
          <a:noFill/>
        </p:spPr>
        <p:txBody>
          <a:bodyPr wrap="square" anchor="t">
            <a:spAutoFit/>
          </a:bodyPr>
          <a:lstStyle/>
          <a:p>
            <a:pPr marL="57150">
              <a:lnSpc>
                <a:spcPct val="90000"/>
              </a:lnSpc>
              <a:spcAft>
                <a:spcPts val="600"/>
              </a:spcAft>
            </a:pPr>
            <a:endParaRPr lang="en-US" sz="1400" b="1">
              <a:latin typeface="Calibri"/>
              <a:cs typeface="Calibri"/>
            </a:endParaRPr>
          </a:p>
          <a:p>
            <a:pPr marL="57150">
              <a:lnSpc>
                <a:spcPct val="90000"/>
              </a:lnSpc>
              <a:spcAft>
                <a:spcPts val="600"/>
              </a:spcAft>
            </a:pPr>
            <a:endParaRPr lang="en-US" sz="1400" b="1">
              <a:latin typeface="Calibri"/>
              <a:cs typeface="Calibri"/>
            </a:endParaRPr>
          </a:p>
          <a:p>
            <a:pPr marL="57150">
              <a:lnSpc>
                <a:spcPct val="90000"/>
              </a:lnSpc>
              <a:spcAft>
                <a:spcPts val="600"/>
              </a:spcAft>
            </a:pPr>
            <a:endParaRPr lang="en-US" sz="1400" b="1">
              <a:latin typeface="Calibri"/>
              <a:cs typeface="Calibri"/>
            </a:endParaRPr>
          </a:p>
          <a:p>
            <a:pPr marL="57150">
              <a:lnSpc>
                <a:spcPct val="90000"/>
              </a:lnSpc>
              <a:spcAft>
                <a:spcPts val="600"/>
              </a:spcAft>
            </a:pPr>
            <a:endParaRPr lang="en-US" sz="1400" b="1">
              <a:latin typeface="Calibri"/>
              <a:cs typeface="Calibri"/>
            </a:endParaRPr>
          </a:p>
          <a:p>
            <a:pPr marL="57150">
              <a:lnSpc>
                <a:spcPct val="90000"/>
              </a:lnSpc>
              <a:spcAft>
                <a:spcPts val="600"/>
              </a:spcAft>
            </a:pPr>
            <a:endParaRPr lang="en-US" sz="1400" b="1">
              <a:latin typeface="Calibri"/>
              <a:cs typeface="Calibri"/>
            </a:endParaRPr>
          </a:p>
          <a:p>
            <a:pPr marL="57150">
              <a:lnSpc>
                <a:spcPct val="90000"/>
              </a:lnSpc>
              <a:spcAft>
                <a:spcPts val="600"/>
              </a:spcAft>
            </a:pPr>
            <a:endParaRPr lang="en-US" sz="1400" b="1">
              <a:cs typeface="Calibri" panose="020F0502020204030204" pitchFamily="34" charset="0"/>
            </a:endParaRPr>
          </a:p>
          <a:p>
            <a:pPr marL="285750" indent="-285750">
              <a:buFont typeface="Arial,Sans-Serif"/>
              <a:buChar char="•"/>
              <a:defRPr/>
            </a:pPr>
            <a:endParaRPr lang="en-GB" sz="1600">
              <a:latin typeface="Calibri"/>
              <a:cs typeface="Calibri"/>
            </a:endParaRPr>
          </a:p>
          <a:p>
            <a:pPr>
              <a:defRPr/>
            </a:pPr>
            <a:endParaRPr lang="en-US" sz="1600" b="1">
              <a:latin typeface="Calibri"/>
              <a:cs typeface="Calibri"/>
            </a:endParaRPr>
          </a:p>
          <a:p>
            <a:pPr>
              <a:buFont typeface="Arial,Sans-Serif"/>
              <a:defRPr/>
            </a:pPr>
            <a:endParaRPr lang="en-GB" sz="1600">
              <a:cs typeface="Calibri" pitchFamily="34" charset="0"/>
            </a:endParaRPr>
          </a:p>
          <a:p>
            <a:pPr marL="285750" indent="-285750">
              <a:buFont typeface="Arial" panose="020B0604020202020204" pitchFamily="34" charset="0"/>
              <a:buChar char="•"/>
              <a:defRPr/>
            </a:pPr>
            <a:endParaRPr lang="en-GB" sz="1600">
              <a:cs typeface="Calibri" pitchFamily="34" charset="0"/>
            </a:endParaRPr>
          </a:p>
          <a:p>
            <a:pPr marL="285750" indent="-285750">
              <a:buFontTx/>
              <a:buChar char="-"/>
              <a:defRPr/>
            </a:pPr>
            <a:endParaRPr lang="en-US">
              <a:cs typeface="Calibri" panose="020F0502020204030204" pitchFamily="34" charset="0"/>
            </a:endParaRPr>
          </a:p>
        </p:txBody>
      </p:sp>
      <p:sp>
        <p:nvSpPr>
          <p:cNvPr id="5" name="Title 1">
            <a:extLst>
              <a:ext uri="{FF2B5EF4-FFF2-40B4-BE49-F238E27FC236}">
                <a16:creationId xmlns:a16="http://schemas.microsoft.com/office/drawing/2014/main" id="{1CE6FE53-BE2B-418F-8CB9-E461D91F33D6}"/>
              </a:ext>
            </a:extLst>
          </p:cNvPr>
          <p:cNvSpPr txBox="1">
            <a:spLocks noChangeArrowheads="1"/>
          </p:cNvSpPr>
          <p:nvPr/>
        </p:nvSpPr>
        <p:spPr bwMode="auto">
          <a:xfrm>
            <a:off x="254099" y="661342"/>
            <a:ext cx="4992624" cy="1173761"/>
          </a:xfrm>
          <a:prstGeom prst="rect">
            <a:avLst/>
          </a:prstGeom>
        </p:spPr>
        <p:txBody>
          <a:bodyPr vert="horz" lIns="91440" tIns="45720" rIns="91440" bIns="45720" rtlCol="0" anchor="b">
            <a:norm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spcBef>
                <a:spcPct val="0"/>
              </a:spcBef>
              <a:spcAft>
                <a:spcPts val="600"/>
              </a:spcAft>
              <a:buSzTx/>
              <a:buNone/>
              <a:defRPr/>
            </a:pPr>
            <a:r>
              <a:rPr lang="en-US" altLang="en-US" sz="3400">
                <a:solidFill>
                  <a:schemeClr val="tx1"/>
                </a:solidFill>
                <a:latin typeface="+mj-lt"/>
                <a:ea typeface="+mj-ea"/>
                <a:cs typeface="+mj-cs"/>
              </a:rPr>
              <a:t>Skilled in Law Firm </a:t>
            </a:r>
            <a:br>
              <a:rPr lang="en-US" altLang="en-US" sz="3400">
                <a:solidFill>
                  <a:schemeClr val="tx1"/>
                </a:solidFill>
                <a:latin typeface="+mj-lt"/>
                <a:ea typeface="+mj-ea"/>
                <a:cs typeface="+mj-cs"/>
              </a:rPr>
            </a:br>
            <a:r>
              <a:rPr lang="en-US" altLang="en-US" sz="3400">
                <a:solidFill>
                  <a:schemeClr val="tx1"/>
                </a:solidFill>
                <a:latin typeface="+mj-lt"/>
                <a:ea typeface="+mj-ea"/>
                <a:cs typeface="+mj-cs"/>
              </a:rPr>
              <a:t>Problem Solving</a:t>
            </a:r>
            <a:endParaRPr lang="en-US">
              <a:solidFill>
                <a:schemeClr val="tx1"/>
              </a:solidFill>
              <a:ea typeface="+mj-ea"/>
              <a:cs typeface="Calibri"/>
            </a:endParaRPr>
          </a:p>
        </p:txBody>
      </p:sp>
      <p:graphicFrame>
        <p:nvGraphicFramePr>
          <p:cNvPr id="3" name="Diagram 2">
            <a:extLst>
              <a:ext uri="{FF2B5EF4-FFF2-40B4-BE49-F238E27FC236}">
                <a16:creationId xmlns:a16="http://schemas.microsoft.com/office/drawing/2014/main" id="{427772EB-D622-4353-8E38-098730A27473}"/>
              </a:ext>
            </a:extLst>
          </p:cNvPr>
          <p:cNvGraphicFramePr/>
          <p:nvPr>
            <p:extLst>
              <p:ext uri="{D42A27DB-BD31-4B8C-83A1-F6EECF244321}">
                <p14:modId xmlns:p14="http://schemas.microsoft.com/office/powerpoint/2010/main" val="3836218026"/>
              </p:ext>
            </p:extLst>
          </p:nvPr>
        </p:nvGraphicFramePr>
        <p:xfrm>
          <a:off x="-195147" y="209135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 name="TextBox 34">
            <a:extLst>
              <a:ext uri="{FF2B5EF4-FFF2-40B4-BE49-F238E27FC236}">
                <a16:creationId xmlns:a16="http://schemas.microsoft.com/office/drawing/2014/main" id="{AEA6A789-A6A8-4FF0-B00E-69D64D66CC3B}"/>
              </a:ext>
            </a:extLst>
          </p:cNvPr>
          <p:cNvSpPr txBox="1"/>
          <p:nvPr/>
        </p:nvSpPr>
        <p:spPr>
          <a:xfrm>
            <a:off x="1633151" y="2230748"/>
            <a:ext cx="4903942" cy="800219"/>
          </a:xfrm>
          <a:prstGeom prst="rect">
            <a:avLst/>
          </a:prstGeom>
          <a:noFill/>
        </p:spPr>
        <p:txBody>
          <a:bodyPr wrap="square" anchor="t">
            <a:spAutoFit/>
          </a:bodyPr>
          <a:lstStyle/>
          <a:p>
            <a:pPr>
              <a:defRPr/>
            </a:pPr>
            <a:r>
              <a:rPr lang="en-GB" sz="1400">
                <a:latin typeface="Calibri"/>
                <a:cs typeface="Calibri"/>
              </a:rPr>
              <a:t>Measuring, analysing and providing cost effective solutions </a:t>
            </a:r>
            <a:br>
              <a:rPr lang="en-GB" sz="1400">
                <a:latin typeface="Calibri"/>
                <a:cs typeface="Calibri"/>
              </a:rPr>
            </a:br>
            <a:r>
              <a:rPr lang="en-GB" sz="1400">
                <a:latin typeface="Calibri"/>
                <a:cs typeface="Calibri"/>
              </a:rPr>
              <a:t>for controlling and reducing leakage in the working capital cycle </a:t>
            </a:r>
            <a:endParaRPr lang="en-GB" sz="1600"/>
          </a:p>
          <a:p>
            <a:pPr marL="285750" indent="-285750">
              <a:buFontTx/>
              <a:buChar char="-"/>
              <a:defRPr/>
            </a:pPr>
            <a:endParaRPr lang="en-US"/>
          </a:p>
        </p:txBody>
      </p:sp>
      <p:sp>
        <p:nvSpPr>
          <p:cNvPr id="36" name="TextBox 35">
            <a:extLst>
              <a:ext uri="{FF2B5EF4-FFF2-40B4-BE49-F238E27FC236}">
                <a16:creationId xmlns:a16="http://schemas.microsoft.com/office/drawing/2014/main" id="{9978EE14-D6D1-410F-B9DD-5CDC409B4CF6}"/>
              </a:ext>
            </a:extLst>
          </p:cNvPr>
          <p:cNvSpPr txBox="1"/>
          <p:nvPr/>
        </p:nvSpPr>
        <p:spPr>
          <a:xfrm>
            <a:off x="5140355" y="5846463"/>
            <a:ext cx="4783138" cy="584775"/>
          </a:xfrm>
          <a:prstGeom prst="rect">
            <a:avLst/>
          </a:prstGeom>
          <a:noFill/>
        </p:spPr>
        <p:txBody>
          <a:bodyPr wrap="square" anchor="t">
            <a:spAutoFit/>
          </a:bodyPr>
          <a:lstStyle/>
          <a:p>
            <a:pPr>
              <a:defRPr/>
            </a:pPr>
            <a:r>
              <a:rPr lang="en-GB" sz="1400">
                <a:latin typeface="Calibri"/>
                <a:cs typeface="Calibri"/>
              </a:rPr>
              <a:t>….and all by Firm, Department, Partner, Client, Biller</a:t>
            </a:r>
          </a:p>
          <a:p>
            <a:pPr marL="285750" indent="-285750">
              <a:buFontTx/>
              <a:buChar char="-"/>
              <a:defRPr/>
            </a:pPr>
            <a:endParaRPr lang="en-US"/>
          </a:p>
        </p:txBody>
      </p:sp>
    </p:spTree>
    <p:extLst>
      <p:ext uri="{BB962C8B-B14F-4D97-AF65-F5344CB8AC3E}">
        <p14:creationId xmlns:p14="http://schemas.microsoft.com/office/powerpoint/2010/main" val="207189223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87A3EB4C-B2F3-46E5-8A06-B33EB0B32C7C}"/>
              </a:ext>
            </a:extLst>
          </p:cNvPr>
          <p:cNvSpPr txBox="1">
            <a:spLocks noGrp="1" noChangeArrowheads="1"/>
          </p:cNvSpPr>
          <p:nvPr>
            <p:ph type="ctrTitle"/>
          </p:nvPr>
        </p:nvSpPr>
        <p:spPr>
          <a:xfrm>
            <a:off x="0" y="211138"/>
            <a:ext cx="12192000" cy="244475"/>
          </a:xfrm>
          <a:solidFill>
            <a:srgbClr val="D2232A"/>
          </a:solidFill>
        </p:spPr>
        <p:txBody>
          <a:bodyPr anchorCtr="0"/>
          <a:lstStyle/>
          <a:p>
            <a:pPr algn="l" eaLnBrk="1" hangingPunct="1"/>
            <a:r>
              <a:rPr lang="en-GB" altLang="en-US" sz="1100">
                <a:solidFill>
                  <a:schemeClr val="bg1"/>
                </a:solidFill>
                <a:latin typeface="Calibri Light" panose="020F0302020204030204" pitchFamily="34" charset="0"/>
              </a:rPr>
              <a:t>								                       			                        Innovation Software</a:t>
            </a:r>
          </a:p>
        </p:txBody>
      </p:sp>
      <p:sp>
        <p:nvSpPr>
          <p:cNvPr id="40966" name="Date Placeholder 2">
            <a:extLst>
              <a:ext uri="{FF2B5EF4-FFF2-40B4-BE49-F238E27FC236}">
                <a16:creationId xmlns:a16="http://schemas.microsoft.com/office/drawing/2014/main" id="{91C399E5-C9CE-4C0B-A768-324711DBC696}"/>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fontAlgn="base">
              <a:lnSpc>
                <a:spcPct val="100000"/>
              </a:lnSpc>
              <a:spcBef>
                <a:spcPct val="0"/>
              </a:spcBef>
              <a:spcAft>
                <a:spcPct val="0"/>
              </a:spcAft>
              <a:buSzTx/>
              <a:buFontTx/>
              <a:buNone/>
            </a:pPr>
            <a:r>
              <a:rPr lang="en-US" altLang="en-US" sz="1200">
                <a:solidFill>
                  <a:srgbClr val="898989"/>
                </a:solidFill>
              </a:rPr>
              <a:t>13/05/2020</a:t>
            </a:r>
          </a:p>
        </p:txBody>
      </p:sp>
      <p:sp>
        <p:nvSpPr>
          <p:cNvPr id="40967" name="Footer Placeholder 3">
            <a:extLst>
              <a:ext uri="{FF2B5EF4-FFF2-40B4-BE49-F238E27FC236}">
                <a16:creationId xmlns:a16="http://schemas.microsoft.com/office/drawing/2014/main" id="{CCEC5DFC-B82C-478A-835B-C41424102A6F}"/>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nSpc>
                <a:spcPct val="100000"/>
              </a:lnSpc>
              <a:spcBef>
                <a:spcPct val="0"/>
              </a:spcBef>
              <a:buSzTx/>
              <a:buFontTx/>
              <a:buNone/>
            </a:pPr>
            <a:r>
              <a:rPr lang="en-GB" altLang="en-US" sz="1200">
                <a:solidFill>
                  <a:srgbClr val="898989"/>
                </a:solidFill>
              </a:rPr>
              <a:t>Innovation Software </a:t>
            </a:r>
          </a:p>
        </p:txBody>
      </p:sp>
      <p:sp>
        <p:nvSpPr>
          <p:cNvPr id="40968" name="Slide Number Placeholder 4">
            <a:extLst>
              <a:ext uri="{FF2B5EF4-FFF2-40B4-BE49-F238E27FC236}">
                <a16:creationId xmlns:a16="http://schemas.microsoft.com/office/drawing/2014/main" id="{F00CD3FD-56B3-4E99-828B-184980F9596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nSpc>
                <a:spcPct val="100000"/>
              </a:lnSpc>
              <a:spcBef>
                <a:spcPct val="0"/>
              </a:spcBef>
              <a:buSzTx/>
              <a:buFontTx/>
              <a:buNone/>
            </a:pPr>
            <a:fld id="{84A3206A-CCBC-4834-9EA4-EA66128E0292}" type="slidenum">
              <a:rPr lang="en-US" altLang="en-US" sz="1200" smtClean="0">
                <a:solidFill>
                  <a:srgbClr val="898989"/>
                </a:solidFill>
              </a:rPr>
              <a:pPr>
                <a:lnSpc>
                  <a:spcPct val="100000"/>
                </a:lnSpc>
                <a:spcBef>
                  <a:spcPct val="0"/>
                </a:spcBef>
                <a:buSzTx/>
                <a:buFontTx/>
                <a:buNone/>
              </a:pPr>
              <a:t>14</a:t>
            </a:fld>
            <a:endParaRPr lang="en-US" altLang="en-US" sz="1200">
              <a:solidFill>
                <a:srgbClr val="898989"/>
              </a:solidFill>
            </a:endParaRPr>
          </a:p>
        </p:txBody>
      </p:sp>
      <p:sp>
        <p:nvSpPr>
          <p:cNvPr id="10" name="TextBox 9">
            <a:extLst>
              <a:ext uri="{FF2B5EF4-FFF2-40B4-BE49-F238E27FC236}">
                <a16:creationId xmlns:a16="http://schemas.microsoft.com/office/drawing/2014/main" id="{35674BCA-7875-4CBE-ABAF-0DD248D5FDFA}"/>
              </a:ext>
            </a:extLst>
          </p:cNvPr>
          <p:cNvSpPr txBox="1"/>
          <p:nvPr/>
        </p:nvSpPr>
        <p:spPr>
          <a:xfrm>
            <a:off x="6811536" y="568054"/>
            <a:ext cx="5201308" cy="6641818"/>
          </a:xfrm>
          <a:prstGeom prst="rect">
            <a:avLst/>
          </a:prstGeom>
          <a:noFill/>
        </p:spPr>
        <p:txBody>
          <a:bodyPr wrap="square" anchor="t">
            <a:spAutoFit/>
          </a:bodyPr>
          <a:lstStyle/>
          <a:p>
            <a:pPr marL="57150">
              <a:lnSpc>
                <a:spcPct val="90000"/>
              </a:lnSpc>
              <a:spcAft>
                <a:spcPts val="600"/>
              </a:spcAft>
            </a:pPr>
            <a:endParaRPr lang="en-US" sz="1400" b="1">
              <a:latin typeface="Calibri"/>
              <a:cs typeface="Calibri"/>
            </a:endParaRPr>
          </a:p>
          <a:p>
            <a:pPr marL="57150">
              <a:lnSpc>
                <a:spcPct val="90000"/>
              </a:lnSpc>
              <a:spcAft>
                <a:spcPts val="600"/>
              </a:spcAft>
            </a:pPr>
            <a:endParaRPr lang="en-US" sz="1400" b="1">
              <a:latin typeface="Calibri"/>
              <a:cs typeface="Calibri"/>
            </a:endParaRPr>
          </a:p>
          <a:p>
            <a:pPr marL="57150">
              <a:lnSpc>
                <a:spcPct val="90000"/>
              </a:lnSpc>
              <a:spcAft>
                <a:spcPts val="600"/>
              </a:spcAft>
            </a:pPr>
            <a:endParaRPr lang="en-US" sz="1400" b="1">
              <a:latin typeface="Calibri"/>
              <a:cs typeface="Calibri"/>
            </a:endParaRPr>
          </a:p>
          <a:p>
            <a:pPr marL="57150">
              <a:lnSpc>
                <a:spcPct val="90000"/>
              </a:lnSpc>
              <a:spcAft>
                <a:spcPts val="600"/>
              </a:spcAft>
            </a:pPr>
            <a:endParaRPr lang="en-US" sz="1400" b="1">
              <a:latin typeface="Calibri"/>
              <a:cs typeface="Calibri"/>
            </a:endParaRPr>
          </a:p>
          <a:p>
            <a:pPr marL="57150">
              <a:lnSpc>
                <a:spcPct val="90000"/>
              </a:lnSpc>
              <a:spcAft>
                <a:spcPts val="600"/>
              </a:spcAft>
            </a:pPr>
            <a:endParaRPr lang="en-US" sz="1400" b="1">
              <a:latin typeface="Calibri"/>
              <a:cs typeface="Calibri"/>
            </a:endParaRPr>
          </a:p>
          <a:p>
            <a:r>
              <a:rPr lang="en-US" sz="1400" b="1">
                <a:latin typeface="Calibri"/>
                <a:cs typeface="Calibri"/>
              </a:rPr>
              <a:t>Changing Behaviour to get results</a:t>
            </a:r>
            <a:endParaRPr lang="en-US"/>
          </a:p>
          <a:p>
            <a:pPr marL="285750" indent="-285750">
              <a:buFont typeface="Arial"/>
              <a:buChar char="•"/>
            </a:pPr>
            <a:r>
              <a:rPr lang="en-US" sz="1400">
                <a:latin typeface="Calibri"/>
                <a:cs typeface="Calibri"/>
              </a:rPr>
              <a:t>Workflow - managing Billing “On-time, and at the earliest opportunity”</a:t>
            </a:r>
            <a:endParaRPr lang="en-US">
              <a:cs typeface="Calibri"/>
            </a:endParaRPr>
          </a:p>
          <a:p>
            <a:pPr marL="285750" indent="-285750">
              <a:buFont typeface="Arial"/>
              <a:buChar char="•"/>
            </a:pPr>
            <a:r>
              <a:rPr lang="en-US" sz="1400">
                <a:latin typeface="Calibri"/>
                <a:cs typeface="Calibri"/>
              </a:rPr>
              <a:t>Focusing on “Top-Down” – get the top 25% of Matters by </a:t>
            </a:r>
            <a:br>
              <a:rPr lang="en-US" sz="1400" dirty="0">
                <a:latin typeface="Calibri"/>
                <a:cs typeface="Calibri"/>
              </a:rPr>
            </a:br>
            <a:r>
              <a:rPr lang="en-US" sz="1400">
                <a:latin typeface="Calibri"/>
                <a:cs typeface="Calibri"/>
              </a:rPr>
              <a:t>Value billed in the first week of the  new Accounting Period</a:t>
            </a:r>
            <a:endParaRPr lang="en-US">
              <a:cs typeface="Calibri"/>
            </a:endParaRPr>
          </a:p>
          <a:p>
            <a:pPr marL="285750" indent="-285750">
              <a:buFont typeface="Arial"/>
              <a:buChar char="•"/>
            </a:pPr>
            <a:r>
              <a:rPr lang="en-US" sz="1400">
                <a:latin typeface="Calibri"/>
                <a:cs typeface="Calibri"/>
              </a:rPr>
              <a:t>Ensure specific Clients get billed on the day </a:t>
            </a:r>
            <a:r>
              <a:rPr lang="en-US" sz="1400" b="1">
                <a:latin typeface="Calibri"/>
                <a:cs typeface="Calibri"/>
              </a:rPr>
              <a:t>guaranteed</a:t>
            </a:r>
            <a:r>
              <a:rPr lang="en-US" sz="1400">
                <a:latin typeface="Calibri"/>
                <a:cs typeface="Calibri"/>
              </a:rPr>
              <a:t> that </a:t>
            </a:r>
            <a:br>
              <a:rPr lang="en-US" sz="1400" dirty="0">
                <a:latin typeface="Calibri"/>
                <a:cs typeface="Calibri"/>
              </a:rPr>
            </a:br>
            <a:r>
              <a:rPr lang="en-US" sz="1400">
                <a:latin typeface="Calibri"/>
                <a:cs typeface="Calibri"/>
              </a:rPr>
              <a:t>the bill will be in the Client’s Payment Run</a:t>
            </a:r>
            <a:endParaRPr lang="en-US">
              <a:cs typeface="Calibri"/>
            </a:endParaRPr>
          </a:p>
          <a:p>
            <a:pPr marL="285750" indent="-285750">
              <a:buFont typeface="Arial"/>
              <a:buChar char="•"/>
            </a:pPr>
            <a:r>
              <a:rPr lang="en-US" sz="1400">
                <a:latin typeface="Calibri"/>
                <a:cs typeface="Calibri"/>
              </a:rPr>
              <a:t>Classifies Matters that cannot be Billed until Completion</a:t>
            </a:r>
            <a:endParaRPr lang="en-US">
              <a:cs typeface="Calibri"/>
            </a:endParaRPr>
          </a:p>
          <a:p>
            <a:endParaRPr lang="en-US" sz="1400" b="1" dirty="0">
              <a:latin typeface="Calibri"/>
              <a:cs typeface="Calibri"/>
            </a:endParaRPr>
          </a:p>
          <a:p>
            <a:r>
              <a:rPr lang="en-US" sz="1400" b="1">
                <a:latin typeface="Calibri"/>
                <a:cs typeface="Calibri"/>
              </a:rPr>
              <a:t>Baker McKenzie – Solving Lumpy Billing in Australia</a:t>
            </a:r>
            <a:endParaRPr lang="en-US">
              <a:latin typeface="Calibri"/>
              <a:cs typeface="Calibri"/>
            </a:endParaRPr>
          </a:p>
          <a:p>
            <a:pPr marL="285750" indent="-285750">
              <a:buFont typeface="Arial"/>
              <a:buChar char="•"/>
            </a:pPr>
            <a:r>
              <a:rPr lang="en-US" sz="1400">
                <a:latin typeface="Calibri"/>
                <a:cs typeface="Calibri"/>
              </a:rPr>
              <a:t>Generation of Pro-Formas and actual Bills resulted in </a:t>
            </a:r>
            <a:br>
              <a:rPr lang="en-US" sz="1400" dirty="0">
                <a:latin typeface="Calibri"/>
                <a:cs typeface="Calibri"/>
              </a:rPr>
            </a:br>
            <a:r>
              <a:rPr lang="en-US" sz="1400">
                <a:latin typeface="Calibri"/>
                <a:cs typeface="Calibri"/>
              </a:rPr>
              <a:t>sub-optimal achievement of Revenue Targets – 4% Week 1, </a:t>
            </a:r>
            <a:br>
              <a:rPr lang="en-US" sz="1400" dirty="0">
                <a:latin typeface="Calibri"/>
                <a:cs typeface="Calibri"/>
              </a:rPr>
            </a:br>
            <a:r>
              <a:rPr lang="en-US" sz="1400">
                <a:latin typeface="Calibri"/>
                <a:cs typeface="Calibri"/>
              </a:rPr>
              <a:t>11% by week 2, 16% by week 3, and the rest in the final week </a:t>
            </a:r>
            <a:br>
              <a:rPr lang="en-US" sz="1400" dirty="0">
                <a:latin typeface="Calibri"/>
                <a:cs typeface="Calibri"/>
              </a:rPr>
            </a:br>
            <a:r>
              <a:rPr lang="en-US" sz="1400">
                <a:latin typeface="Calibri"/>
                <a:cs typeface="Calibri"/>
              </a:rPr>
              <a:t>of the month, with over 50% in the final week.</a:t>
            </a:r>
            <a:endParaRPr lang="en-US">
              <a:cs typeface="Calibri"/>
            </a:endParaRPr>
          </a:p>
          <a:p>
            <a:endParaRPr lang="en-US" sz="1400" b="1" dirty="0">
              <a:latin typeface="Calibri"/>
              <a:cs typeface="Calibri"/>
            </a:endParaRPr>
          </a:p>
          <a:p>
            <a:r>
              <a:rPr lang="en-US" sz="1400" b="1">
                <a:latin typeface="Calibri"/>
                <a:cs typeface="Calibri"/>
              </a:rPr>
              <a:t>Recommended: </a:t>
            </a:r>
            <a:r>
              <a:rPr lang="en-US" sz="1400">
                <a:latin typeface="Calibri"/>
                <a:cs typeface="Calibri"/>
              </a:rPr>
              <a:t>that High Value WIP be billed in Week 1 (80:20 rule). Easily tracked through I4G.</a:t>
            </a:r>
            <a:endParaRPr lang="en-US">
              <a:cs typeface="Calibri"/>
            </a:endParaRPr>
          </a:p>
          <a:p>
            <a:pPr marL="57150">
              <a:lnSpc>
                <a:spcPct val="90000"/>
              </a:lnSpc>
              <a:spcAft>
                <a:spcPts val="600"/>
              </a:spcAft>
            </a:pPr>
            <a:endParaRPr lang="en-US" sz="1400" b="1" dirty="0">
              <a:cs typeface="Calibri" panose="020F0502020204030204" pitchFamily="34" charset="0"/>
            </a:endParaRPr>
          </a:p>
          <a:p>
            <a:pPr marL="285750" indent="-285750">
              <a:buFont typeface="Arial,Sans-Serif"/>
              <a:buChar char="•"/>
              <a:defRPr/>
            </a:pPr>
            <a:endParaRPr lang="en-GB" sz="1600">
              <a:latin typeface="Calibri"/>
              <a:cs typeface="Calibri"/>
            </a:endParaRPr>
          </a:p>
          <a:p>
            <a:pPr>
              <a:defRPr/>
            </a:pPr>
            <a:endParaRPr lang="en-US" sz="1600" b="1">
              <a:latin typeface="Calibri"/>
              <a:cs typeface="Calibri"/>
            </a:endParaRPr>
          </a:p>
          <a:p>
            <a:pPr>
              <a:buFont typeface="Arial,Sans-Serif"/>
              <a:defRPr/>
            </a:pPr>
            <a:endParaRPr lang="en-GB" sz="1600">
              <a:cs typeface="Calibri" pitchFamily="34" charset="0"/>
            </a:endParaRPr>
          </a:p>
          <a:p>
            <a:pPr marL="285750" indent="-285750">
              <a:buFont typeface="Arial" panose="020B0604020202020204" pitchFamily="34" charset="0"/>
              <a:buChar char="•"/>
              <a:defRPr/>
            </a:pPr>
            <a:endParaRPr lang="en-GB" sz="1600">
              <a:cs typeface="Calibri" pitchFamily="34" charset="0"/>
            </a:endParaRPr>
          </a:p>
          <a:p>
            <a:pPr marL="285750" indent="-285750">
              <a:buFontTx/>
              <a:buChar char="-"/>
              <a:defRPr/>
            </a:pPr>
            <a:endParaRPr lang="en-US">
              <a:cs typeface="Calibri" panose="020F0502020204030204" pitchFamily="34" charset="0"/>
            </a:endParaRPr>
          </a:p>
        </p:txBody>
      </p:sp>
      <p:sp>
        <p:nvSpPr>
          <p:cNvPr id="5" name="Title 1">
            <a:extLst>
              <a:ext uri="{FF2B5EF4-FFF2-40B4-BE49-F238E27FC236}">
                <a16:creationId xmlns:a16="http://schemas.microsoft.com/office/drawing/2014/main" id="{1CE6FE53-BE2B-418F-8CB9-E461D91F33D6}"/>
              </a:ext>
            </a:extLst>
          </p:cNvPr>
          <p:cNvSpPr txBox="1">
            <a:spLocks noChangeArrowheads="1"/>
          </p:cNvSpPr>
          <p:nvPr/>
        </p:nvSpPr>
        <p:spPr bwMode="auto">
          <a:xfrm>
            <a:off x="6777562" y="568415"/>
            <a:ext cx="4992624" cy="1173761"/>
          </a:xfrm>
          <a:prstGeom prst="rect">
            <a:avLst/>
          </a:prstGeom>
        </p:spPr>
        <p:txBody>
          <a:bodyPr vert="horz" lIns="91440" tIns="45720" rIns="91440" bIns="45720" rtlCol="0" anchor="b">
            <a:norm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spcBef>
                <a:spcPct val="0"/>
              </a:spcBef>
              <a:spcAft>
                <a:spcPts val="600"/>
              </a:spcAft>
              <a:buSzTx/>
              <a:buNone/>
              <a:defRPr/>
            </a:pPr>
            <a:r>
              <a:rPr lang="en-US" altLang="en-US" sz="3400">
                <a:solidFill>
                  <a:schemeClr val="tx1"/>
                </a:solidFill>
                <a:latin typeface="Calibri Light"/>
                <a:ea typeface="+mj-ea"/>
                <a:cs typeface="Calibri Light"/>
              </a:rPr>
              <a:t>Improving Billing &amp; </a:t>
            </a:r>
            <a:br>
              <a:rPr lang="en-US" altLang="en-US" sz="3400">
                <a:solidFill>
                  <a:schemeClr val="tx1"/>
                </a:solidFill>
                <a:latin typeface="Calibri Light"/>
                <a:ea typeface="+mj-ea"/>
                <a:cs typeface="Calibri Light"/>
              </a:rPr>
            </a:br>
            <a:r>
              <a:rPr lang="en-US" altLang="en-US" sz="3400">
                <a:solidFill>
                  <a:schemeClr val="tx1"/>
                </a:solidFill>
                <a:latin typeface="Calibri Light"/>
                <a:ea typeface="+mj-ea"/>
                <a:cs typeface="Calibri Light"/>
              </a:rPr>
              <a:t>WIP Management </a:t>
            </a:r>
          </a:p>
        </p:txBody>
      </p:sp>
      <p:pic>
        <p:nvPicPr>
          <p:cNvPr id="2" name="Picture 3" descr="A picture containing drawing&#10;&#10;Description automatically generated">
            <a:extLst>
              <a:ext uri="{FF2B5EF4-FFF2-40B4-BE49-F238E27FC236}">
                <a16:creationId xmlns:a16="http://schemas.microsoft.com/office/drawing/2014/main" id="{8E4E30EB-2437-426D-AE31-469B341F932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65717" y="821472"/>
            <a:ext cx="5196468" cy="5215053"/>
          </a:xfrm>
          <a:prstGeom prst="rect">
            <a:avLst/>
          </a:prstGeom>
        </p:spPr>
      </p:pic>
    </p:spTree>
    <p:extLst>
      <p:ext uri="{BB962C8B-B14F-4D97-AF65-F5344CB8AC3E}">
        <p14:creationId xmlns:p14="http://schemas.microsoft.com/office/powerpoint/2010/main" val="2402935891"/>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descr="A picture containing building, photo, old, brick&#10;&#10;Description automatically generated">
            <a:extLst>
              <a:ext uri="{FF2B5EF4-FFF2-40B4-BE49-F238E27FC236}">
                <a16:creationId xmlns:a16="http://schemas.microsoft.com/office/drawing/2014/main" id="{ECD7B0D5-D372-4DE5-876D-7BA65D32404B}"/>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1548" t="178" r="25471" b="-357"/>
          <a:stretch/>
        </p:blipFill>
        <p:spPr>
          <a:xfrm>
            <a:off x="0" y="-233"/>
            <a:ext cx="6578618" cy="6926533"/>
          </a:xfrm>
          <a:prstGeom prst="rect">
            <a:avLst/>
          </a:prstGeom>
        </p:spPr>
      </p:pic>
      <p:sp>
        <p:nvSpPr>
          <p:cNvPr id="40966" name="Date Placeholder 2">
            <a:extLst>
              <a:ext uri="{FF2B5EF4-FFF2-40B4-BE49-F238E27FC236}">
                <a16:creationId xmlns:a16="http://schemas.microsoft.com/office/drawing/2014/main" id="{91C399E5-C9CE-4C0B-A768-324711DBC696}"/>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fontAlgn="base">
              <a:lnSpc>
                <a:spcPct val="100000"/>
              </a:lnSpc>
              <a:spcBef>
                <a:spcPct val="0"/>
              </a:spcBef>
              <a:spcAft>
                <a:spcPct val="0"/>
              </a:spcAft>
              <a:buSzTx/>
              <a:buFontTx/>
              <a:buNone/>
            </a:pPr>
            <a:r>
              <a:rPr lang="en-US" altLang="en-US" sz="1200">
                <a:solidFill>
                  <a:srgbClr val="898989"/>
                </a:solidFill>
              </a:rPr>
              <a:t>13/05/2020</a:t>
            </a:r>
          </a:p>
        </p:txBody>
      </p:sp>
      <p:sp>
        <p:nvSpPr>
          <p:cNvPr id="40968" name="Slide Number Placeholder 4">
            <a:extLst>
              <a:ext uri="{FF2B5EF4-FFF2-40B4-BE49-F238E27FC236}">
                <a16:creationId xmlns:a16="http://schemas.microsoft.com/office/drawing/2014/main" id="{F00CD3FD-56B3-4E99-828B-184980F9596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nSpc>
                <a:spcPct val="100000"/>
              </a:lnSpc>
              <a:spcBef>
                <a:spcPct val="0"/>
              </a:spcBef>
              <a:buSzTx/>
              <a:buFontTx/>
              <a:buNone/>
            </a:pPr>
            <a:fld id="{84A3206A-CCBC-4834-9EA4-EA66128E0292}" type="slidenum">
              <a:rPr lang="en-US" altLang="en-US" sz="1200" smtClean="0">
                <a:solidFill>
                  <a:srgbClr val="898989"/>
                </a:solidFill>
              </a:rPr>
              <a:pPr>
                <a:lnSpc>
                  <a:spcPct val="100000"/>
                </a:lnSpc>
                <a:spcBef>
                  <a:spcPct val="0"/>
                </a:spcBef>
                <a:buSzTx/>
                <a:buFontTx/>
                <a:buNone/>
              </a:pPr>
              <a:t>15</a:t>
            </a:fld>
            <a:endParaRPr lang="en-US" altLang="en-US" sz="1200">
              <a:solidFill>
                <a:srgbClr val="898989"/>
              </a:solidFill>
            </a:endParaRPr>
          </a:p>
        </p:txBody>
      </p:sp>
      <p:sp>
        <p:nvSpPr>
          <p:cNvPr id="10" name="TextBox 9">
            <a:extLst>
              <a:ext uri="{FF2B5EF4-FFF2-40B4-BE49-F238E27FC236}">
                <a16:creationId xmlns:a16="http://schemas.microsoft.com/office/drawing/2014/main" id="{35674BCA-7875-4CBE-ABAF-0DD248D5FDFA}"/>
              </a:ext>
            </a:extLst>
          </p:cNvPr>
          <p:cNvSpPr txBox="1"/>
          <p:nvPr/>
        </p:nvSpPr>
        <p:spPr>
          <a:xfrm>
            <a:off x="6860697" y="454443"/>
            <a:ext cx="5377868" cy="5370701"/>
          </a:xfrm>
          <a:prstGeom prst="rect">
            <a:avLst/>
          </a:prstGeom>
          <a:noFill/>
        </p:spPr>
        <p:txBody>
          <a:bodyPr wrap="square" anchor="t">
            <a:spAutoFit/>
          </a:bodyPr>
          <a:lstStyle/>
          <a:p>
            <a:pPr marL="57150">
              <a:lnSpc>
                <a:spcPct val="90000"/>
              </a:lnSpc>
              <a:spcAft>
                <a:spcPts val="600"/>
              </a:spcAft>
            </a:pPr>
            <a:endParaRPr lang="en-US" sz="1400" b="1">
              <a:latin typeface="Calibri"/>
              <a:cs typeface="Calibri"/>
            </a:endParaRPr>
          </a:p>
          <a:p>
            <a:pPr>
              <a:lnSpc>
                <a:spcPct val="90000"/>
              </a:lnSpc>
              <a:spcAft>
                <a:spcPts val="600"/>
              </a:spcAft>
            </a:pPr>
            <a:endParaRPr lang="en-US" sz="1400" b="1">
              <a:latin typeface="Calibri"/>
              <a:cs typeface="Calibri"/>
            </a:endParaRPr>
          </a:p>
          <a:p>
            <a:pPr>
              <a:lnSpc>
                <a:spcPct val="90000"/>
              </a:lnSpc>
              <a:spcAft>
                <a:spcPts val="600"/>
              </a:spcAft>
            </a:pPr>
            <a:endParaRPr lang="en-US" sz="1400" b="1" dirty="0">
              <a:latin typeface="Calibri"/>
              <a:cs typeface="Calibri"/>
            </a:endParaRPr>
          </a:p>
          <a:p>
            <a:pPr>
              <a:lnSpc>
                <a:spcPct val="90000"/>
              </a:lnSpc>
              <a:spcAft>
                <a:spcPts val="600"/>
              </a:spcAft>
            </a:pPr>
            <a:endParaRPr lang="en-US" sz="1400" b="1" dirty="0">
              <a:latin typeface="Calibri"/>
              <a:cs typeface="Calibri"/>
            </a:endParaRPr>
          </a:p>
          <a:p>
            <a:pPr>
              <a:lnSpc>
                <a:spcPct val="90000"/>
              </a:lnSpc>
              <a:spcAft>
                <a:spcPts val="600"/>
              </a:spcAft>
            </a:pPr>
            <a:endParaRPr lang="en-US" sz="1400" b="1" dirty="0">
              <a:latin typeface="Calibri"/>
              <a:cs typeface="Calibri"/>
            </a:endParaRPr>
          </a:p>
          <a:p>
            <a:pPr marL="285750" indent="-285750">
              <a:buFont typeface="Arial"/>
              <a:buChar char="•"/>
            </a:pPr>
            <a:r>
              <a:rPr lang="en-GB" sz="1400">
                <a:latin typeface="Calibri"/>
                <a:cs typeface="Calibri"/>
              </a:rPr>
              <a:t>Focus on Top Down</a:t>
            </a:r>
            <a:endParaRPr lang="en-US" sz="1400">
              <a:latin typeface="Calibri"/>
              <a:cs typeface="Calibri"/>
            </a:endParaRPr>
          </a:p>
          <a:p>
            <a:pPr marL="285750" indent="-285750">
              <a:buFont typeface="Arial"/>
              <a:buChar char="•"/>
            </a:pPr>
            <a:r>
              <a:rPr lang="en-GB" sz="1400">
                <a:latin typeface="Calibri"/>
                <a:cs typeface="Calibri"/>
              </a:rPr>
              <a:t>Litigation was always the biggest issue</a:t>
            </a:r>
            <a:endParaRPr lang="en-US" sz="1400">
              <a:latin typeface="Calibri"/>
              <a:cs typeface="Calibri"/>
            </a:endParaRPr>
          </a:p>
          <a:p>
            <a:pPr marL="742950" lvl="1" indent="-285750">
              <a:buFont typeface="Arial"/>
              <a:buChar char="•"/>
            </a:pPr>
            <a:r>
              <a:rPr lang="en-GB" sz="1400">
                <a:latin typeface="Calibri"/>
                <a:cs typeface="Calibri"/>
              </a:rPr>
              <a:t>Interim Bills – left in drawers</a:t>
            </a:r>
            <a:endParaRPr lang="en-US" sz="1400">
              <a:latin typeface="Calibri"/>
              <a:cs typeface="Calibri"/>
            </a:endParaRPr>
          </a:p>
          <a:p>
            <a:pPr marL="742950" lvl="1" indent="-285750">
              <a:buFont typeface="Arial"/>
              <a:buChar char="•"/>
            </a:pPr>
            <a:r>
              <a:rPr lang="en-GB" sz="1400">
                <a:latin typeface="Calibri"/>
                <a:cs typeface="Calibri"/>
              </a:rPr>
              <a:t>Not agreeing Bill with Client first</a:t>
            </a:r>
            <a:endParaRPr lang="en-US" sz="1400">
              <a:latin typeface="Calibri"/>
              <a:cs typeface="Calibri"/>
            </a:endParaRPr>
          </a:p>
          <a:p>
            <a:pPr marL="285750" indent="-285750">
              <a:buFont typeface="Arial"/>
              <a:buChar char="•"/>
            </a:pPr>
            <a:endParaRPr lang="en-GB" sz="1400">
              <a:latin typeface="Calibri"/>
              <a:cs typeface="Calibri"/>
            </a:endParaRPr>
          </a:p>
          <a:p>
            <a:pPr marL="285750" indent="-285750">
              <a:buFont typeface="Arial"/>
              <a:buChar char="•"/>
            </a:pPr>
            <a:r>
              <a:rPr lang="en-GB" sz="1400">
                <a:latin typeface="Calibri"/>
                <a:cs typeface="Calibri"/>
              </a:rPr>
              <a:t>Get Tough  policy</a:t>
            </a:r>
            <a:endParaRPr lang="en-US" sz="1400">
              <a:latin typeface="Calibri"/>
              <a:cs typeface="Calibri"/>
            </a:endParaRPr>
          </a:p>
          <a:p>
            <a:pPr marL="742950" lvl="1" indent="-285750">
              <a:buFont typeface="Arial"/>
              <a:buChar char="•"/>
            </a:pPr>
            <a:r>
              <a:rPr lang="en-GB" sz="1400">
                <a:latin typeface="Calibri"/>
                <a:cs typeface="Calibri"/>
              </a:rPr>
              <a:t>Unsatisfactory Response – straight to Line Manager</a:t>
            </a:r>
            <a:endParaRPr lang="en-US" sz="1400">
              <a:cs typeface="Calibri"/>
            </a:endParaRPr>
          </a:p>
          <a:p>
            <a:pPr marL="742950" lvl="1" indent="-285750">
              <a:buFont typeface="Arial"/>
              <a:buChar char="•"/>
              <a:defRPr/>
            </a:pPr>
            <a:r>
              <a:rPr lang="en-GB" sz="1400">
                <a:latin typeface="Calibri"/>
                <a:cs typeface="Calibri"/>
              </a:rPr>
              <a:t>Policies Manual – Collectors Quoting from the Manual “This is Eversheds Financial Policy”</a:t>
            </a:r>
            <a:endParaRPr lang="en-US">
              <a:cs typeface="Calibri"/>
            </a:endParaRPr>
          </a:p>
          <a:p>
            <a:pPr marL="285750" indent="-285750">
              <a:buFont typeface="Arial"/>
              <a:buChar char="•"/>
              <a:defRPr/>
            </a:pPr>
            <a:r>
              <a:rPr lang="en-GB" sz="1400">
                <a:latin typeface="Calibri"/>
                <a:cs typeface="Calibri"/>
              </a:rPr>
              <a:t>Yellow Card – Red Card – if Partner’s DSO is over Target,</a:t>
            </a:r>
            <a:br>
              <a:rPr lang="en-GB" sz="1400" dirty="0">
                <a:latin typeface="Calibri"/>
                <a:cs typeface="Calibri"/>
              </a:rPr>
            </a:br>
            <a:r>
              <a:rPr lang="en-GB" sz="1400">
                <a:latin typeface="Calibri"/>
                <a:cs typeface="Calibri"/>
              </a:rPr>
              <a:t>Drawings are restricted until down.</a:t>
            </a:r>
            <a:endParaRPr lang="en-US">
              <a:cs typeface="Calibri"/>
            </a:endParaRPr>
          </a:p>
          <a:p>
            <a:pPr marL="285750" indent="-285750">
              <a:spcAft>
                <a:spcPts val="600"/>
              </a:spcAft>
              <a:buFont typeface="Arial,Sans-Serif"/>
              <a:buChar char="•"/>
              <a:defRPr/>
            </a:pPr>
            <a:endParaRPr lang="en-GB" sz="1400">
              <a:cs typeface="Calibri"/>
            </a:endParaRPr>
          </a:p>
          <a:p>
            <a:pPr marL="285750" indent="-285750">
              <a:buFont typeface="Arial,Sans-Serif"/>
              <a:buChar char="•"/>
              <a:defRPr/>
            </a:pPr>
            <a:endParaRPr lang="en-GB" sz="1600">
              <a:latin typeface="Calibri"/>
              <a:cs typeface="Calibri"/>
            </a:endParaRPr>
          </a:p>
          <a:p>
            <a:pPr>
              <a:defRPr/>
            </a:pPr>
            <a:endParaRPr lang="en-US" sz="1600" b="1">
              <a:cs typeface="Calibri" pitchFamily="34" charset="0"/>
            </a:endParaRPr>
          </a:p>
          <a:p>
            <a:pPr>
              <a:defRPr/>
            </a:pPr>
            <a:endParaRPr lang="en-GB" sz="1600">
              <a:cs typeface="Calibri" pitchFamily="34" charset="0"/>
            </a:endParaRPr>
          </a:p>
          <a:p>
            <a:pPr marL="285750" indent="-285750">
              <a:buFont typeface="Arial" panose="020B0604020202020204" pitchFamily="34" charset="0"/>
              <a:buChar char="•"/>
              <a:defRPr/>
            </a:pPr>
            <a:endParaRPr lang="en-GB" sz="1600">
              <a:cs typeface="Calibri" pitchFamily="34" charset="0"/>
            </a:endParaRPr>
          </a:p>
          <a:p>
            <a:pPr marL="285750" indent="-285750">
              <a:buFontTx/>
              <a:buChar char="-"/>
              <a:defRPr/>
            </a:pPr>
            <a:endParaRPr lang="en-US">
              <a:cs typeface="Calibri" panose="020F0502020204030204" pitchFamily="34" charset="0"/>
            </a:endParaRPr>
          </a:p>
        </p:txBody>
      </p:sp>
      <p:sp>
        <p:nvSpPr>
          <p:cNvPr id="5" name="Title 1">
            <a:extLst>
              <a:ext uri="{FF2B5EF4-FFF2-40B4-BE49-F238E27FC236}">
                <a16:creationId xmlns:a16="http://schemas.microsoft.com/office/drawing/2014/main" id="{1CE6FE53-BE2B-418F-8CB9-E461D91F33D6}"/>
              </a:ext>
            </a:extLst>
          </p:cNvPr>
          <p:cNvSpPr txBox="1">
            <a:spLocks noChangeArrowheads="1"/>
          </p:cNvSpPr>
          <p:nvPr/>
        </p:nvSpPr>
        <p:spPr bwMode="auto">
          <a:xfrm>
            <a:off x="6861196" y="577708"/>
            <a:ext cx="4992624" cy="1173761"/>
          </a:xfrm>
          <a:prstGeom prst="rect">
            <a:avLst/>
          </a:prstGeom>
        </p:spPr>
        <p:txBody>
          <a:bodyPr vert="horz" lIns="91440" tIns="45720" rIns="91440" bIns="45720" rtlCol="0" anchor="b">
            <a:norm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spcBef>
                <a:spcPct val="0"/>
              </a:spcBef>
              <a:spcAft>
                <a:spcPts val="600"/>
              </a:spcAft>
              <a:buSzTx/>
              <a:buNone/>
              <a:defRPr/>
            </a:pPr>
            <a:r>
              <a:rPr lang="en-US" altLang="en-US" sz="3400" dirty="0">
                <a:solidFill>
                  <a:schemeClr val="tx1"/>
                </a:solidFill>
                <a:latin typeface="Calibri Light"/>
                <a:ea typeface="+mj-ea"/>
                <a:cs typeface="Calibri Light"/>
              </a:rPr>
              <a:t>Changing Behaviour to </a:t>
            </a:r>
            <a:br>
              <a:rPr lang="en-US" altLang="en-US" sz="3400" dirty="0">
                <a:solidFill>
                  <a:schemeClr val="tx1"/>
                </a:solidFill>
                <a:latin typeface="Calibri Light"/>
                <a:ea typeface="+mj-ea"/>
                <a:cs typeface="Calibri Light"/>
              </a:rPr>
            </a:br>
            <a:r>
              <a:rPr lang="en-US" altLang="en-US" sz="3400">
                <a:solidFill>
                  <a:schemeClr val="tx1"/>
                </a:solidFill>
                <a:latin typeface="Calibri Light"/>
                <a:ea typeface="+mj-ea"/>
                <a:cs typeface="Calibri Light"/>
              </a:rPr>
              <a:t>Get Results</a:t>
            </a:r>
            <a:endParaRPr lang="en-US" altLang="en-US" sz="3400" dirty="0">
              <a:solidFill>
                <a:schemeClr val="tx1"/>
              </a:solidFill>
              <a:latin typeface="Calibri Light"/>
              <a:ea typeface="+mj-ea"/>
              <a:cs typeface="Calibri Light"/>
            </a:endParaRPr>
          </a:p>
        </p:txBody>
      </p:sp>
      <p:sp>
        <p:nvSpPr>
          <p:cNvPr id="40962" name="Title 1">
            <a:extLst>
              <a:ext uri="{FF2B5EF4-FFF2-40B4-BE49-F238E27FC236}">
                <a16:creationId xmlns:a16="http://schemas.microsoft.com/office/drawing/2014/main" id="{87A3EB4C-B2F3-46E5-8A06-B33EB0B32C7C}"/>
              </a:ext>
            </a:extLst>
          </p:cNvPr>
          <p:cNvSpPr txBox="1">
            <a:spLocks noGrp="1" noChangeArrowheads="1"/>
          </p:cNvSpPr>
          <p:nvPr>
            <p:ph type="ctrTitle"/>
          </p:nvPr>
        </p:nvSpPr>
        <p:spPr>
          <a:xfrm>
            <a:off x="0" y="211138"/>
            <a:ext cx="12192000" cy="244475"/>
          </a:xfrm>
          <a:solidFill>
            <a:srgbClr val="D2232A"/>
          </a:solidFill>
        </p:spPr>
        <p:txBody>
          <a:bodyPr anchorCtr="0"/>
          <a:lstStyle/>
          <a:p>
            <a:pPr algn="l" eaLnBrk="1" hangingPunct="1"/>
            <a:r>
              <a:rPr lang="en-GB" altLang="en-US" sz="1100">
                <a:solidFill>
                  <a:schemeClr val="bg1"/>
                </a:solidFill>
                <a:latin typeface="Calibri Light" panose="020F0302020204030204" pitchFamily="34" charset="0"/>
              </a:rPr>
              <a:t>								                       			                        Innovation Software</a:t>
            </a:r>
          </a:p>
        </p:txBody>
      </p:sp>
      <p:sp>
        <p:nvSpPr>
          <p:cNvPr id="40967" name="Footer Placeholder 3">
            <a:extLst>
              <a:ext uri="{FF2B5EF4-FFF2-40B4-BE49-F238E27FC236}">
                <a16:creationId xmlns:a16="http://schemas.microsoft.com/office/drawing/2014/main" id="{CCEC5DFC-B82C-478A-835B-C41424102A6F}"/>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nSpc>
                <a:spcPct val="100000"/>
              </a:lnSpc>
              <a:spcBef>
                <a:spcPct val="0"/>
              </a:spcBef>
              <a:buSzTx/>
              <a:buFontTx/>
              <a:buNone/>
            </a:pPr>
            <a:r>
              <a:rPr lang="en-GB" altLang="en-US" sz="1200">
                <a:solidFill>
                  <a:srgbClr val="898989"/>
                </a:solidFill>
              </a:rPr>
              <a:t>Innovation Software </a:t>
            </a:r>
          </a:p>
        </p:txBody>
      </p:sp>
    </p:spTree>
    <p:extLst>
      <p:ext uri="{BB962C8B-B14F-4D97-AF65-F5344CB8AC3E}">
        <p14:creationId xmlns:p14="http://schemas.microsoft.com/office/powerpoint/2010/main" val="409042567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object, table, clock, sitting&#10;&#10;Description automatically generated">
            <a:extLst>
              <a:ext uri="{FF2B5EF4-FFF2-40B4-BE49-F238E27FC236}">
                <a16:creationId xmlns:a16="http://schemas.microsoft.com/office/drawing/2014/main" id="{28F41750-62B4-4585-8022-35EF25BB51BE}"/>
              </a:ext>
            </a:extLst>
          </p:cNvPr>
          <p:cNvPicPr>
            <a:picLocks noChangeAspect="1"/>
          </p:cNvPicPr>
          <p:nvPr/>
        </p:nvPicPr>
        <p:blipFill rotWithShape="1">
          <a:blip r:embed="rId3"/>
          <a:srcRect l="40044"/>
          <a:stretch/>
        </p:blipFill>
        <p:spPr>
          <a:xfrm>
            <a:off x="0" y="-3494"/>
            <a:ext cx="6575501" cy="7273865"/>
          </a:xfrm>
          <a:prstGeom prst="rect">
            <a:avLst/>
          </a:prstGeom>
        </p:spPr>
      </p:pic>
      <p:sp>
        <p:nvSpPr>
          <p:cNvPr id="40966" name="Date Placeholder 2">
            <a:extLst>
              <a:ext uri="{FF2B5EF4-FFF2-40B4-BE49-F238E27FC236}">
                <a16:creationId xmlns:a16="http://schemas.microsoft.com/office/drawing/2014/main" id="{91C399E5-C9CE-4C0B-A768-324711DBC696}"/>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fontAlgn="base">
              <a:lnSpc>
                <a:spcPct val="100000"/>
              </a:lnSpc>
              <a:spcBef>
                <a:spcPct val="0"/>
              </a:spcBef>
              <a:spcAft>
                <a:spcPct val="0"/>
              </a:spcAft>
              <a:buSzTx/>
              <a:buFontTx/>
              <a:buNone/>
            </a:pPr>
            <a:r>
              <a:rPr lang="en-US" altLang="en-US" sz="1200">
                <a:solidFill>
                  <a:srgbClr val="898989"/>
                </a:solidFill>
              </a:rPr>
              <a:t>13/05/2020</a:t>
            </a:r>
          </a:p>
        </p:txBody>
      </p:sp>
      <p:sp>
        <p:nvSpPr>
          <p:cNvPr id="40968" name="Slide Number Placeholder 4">
            <a:extLst>
              <a:ext uri="{FF2B5EF4-FFF2-40B4-BE49-F238E27FC236}">
                <a16:creationId xmlns:a16="http://schemas.microsoft.com/office/drawing/2014/main" id="{F00CD3FD-56B3-4E99-828B-184980F9596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nSpc>
                <a:spcPct val="100000"/>
              </a:lnSpc>
              <a:spcBef>
                <a:spcPct val="0"/>
              </a:spcBef>
              <a:buSzTx/>
              <a:buFontTx/>
              <a:buNone/>
            </a:pPr>
            <a:fld id="{84A3206A-CCBC-4834-9EA4-EA66128E0292}" type="slidenum">
              <a:rPr lang="en-US" altLang="en-US" sz="1200" smtClean="0">
                <a:solidFill>
                  <a:srgbClr val="898989"/>
                </a:solidFill>
              </a:rPr>
              <a:pPr>
                <a:lnSpc>
                  <a:spcPct val="100000"/>
                </a:lnSpc>
                <a:spcBef>
                  <a:spcPct val="0"/>
                </a:spcBef>
                <a:buSzTx/>
                <a:buFontTx/>
                <a:buNone/>
              </a:pPr>
              <a:t>16</a:t>
            </a:fld>
            <a:endParaRPr lang="en-US" altLang="en-US" sz="1200">
              <a:solidFill>
                <a:srgbClr val="898989"/>
              </a:solidFill>
            </a:endParaRPr>
          </a:p>
        </p:txBody>
      </p:sp>
      <p:sp>
        <p:nvSpPr>
          <p:cNvPr id="10" name="TextBox 9">
            <a:extLst>
              <a:ext uri="{FF2B5EF4-FFF2-40B4-BE49-F238E27FC236}">
                <a16:creationId xmlns:a16="http://schemas.microsoft.com/office/drawing/2014/main" id="{35674BCA-7875-4CBE-ABAF-0DD248D5FDFA}"/>
              </a:ext>
            </a:extLst>
          </p:cNvPr>
          <p:cNvSpPr txBox="1"/>
          <p:nvPr/>
        </p:nvSpPr>
        <p:spPr>
          <a:xfrm>
            <a:off x="6860697" y="454443"/>
            <a:ext cx="5377868" cy="5155257"/>
          </a:xfrm>
          <a:prstGeom prst="rect">
            <a:avLst/>
          </a:prstGeom>
          <a:noFill/>
        </p:spPr>
        <p:txBody>
          <a:bodyPr wrap="square" anchor="t">
            <a:spAutoFit/>
          </a:bodyPr>
          <a:lstStyle/>
          <a:p>
            <a:pPr marL="57150">
              <a:lnSpc>
                <a:spcPct val="90000"/>
              </a:lnSpc>
              <a:spcAft>
                <a:spcPts val="600"/>
              </a:spcAft>
            </a:pPr>
            <a:endParaRPr lang="en-US" sz="1400" b="1">
              <a:latin typeface="Calibri"/>
              <a:cs typeface="Calibri"/>
            </a:endParaRPr>
          </a:p>
          <a:p>
            <a:pPr>
              <a:lnSpc>
                <a:spcPct val="90000"/>
              </a:lnSpc>
              <a:spcAft>
                <a:spcPts val="600"/>
              </a:spcAft>
            </a:pPr>
            <a:endParaRPr lang="en-US" sz="1400" b="1">
              <a:latin typeface="Calibri"/>
              <a:cs typeface="Calibri"/>
            </a:endParaRPr>
          </a:p>
          <a:p>
            <a:pPr>
              <a:lnSpc>
                <a:spcPct val="90000"/>
              </a:lnSpc>
              <a:spcAft>
                <a:spcPts val="600"/>
              </a:spcAft>
            </a:pPr>
            <a:endParaRPr lang="en-US" sz="1400" b="1" dirty="0">
              <a:latin typeface="Calibri"/>
              <a:cs typeface="Calibri"/>
            </a:endParaRPr>
          </a:p>
          <a:p>
            <a:pPr>
              <a:lnSpc>
                <a:spcPct val="90000"/>
              </a:lnSpc>
              <a:spcAft>
                <a:spcPts val="600"/>
              </a:spcAft>
            </a:pPr>
            <a:endParaRPr lang="en-US" sz="1400" b="1" dirty="0">
              <a:latin typeface="Calibri"/>
              <a:cs typeface="Calibri"/>
            </a:endParaRPr>
          </a:p>
          <a:p>
            <a:pPr>
              <a:lnSpc>
                <a:spcPct val="90000"/>
              </a:lnSpc>
              <a:spcAft>
                <a:spcPts val="600"/>
              </a:spcAft>
            </a:pPr>
            <a:endParaRPr lang="en-US" sz="1400" b="1" dirty="0">
              <a:latin typeface="Calibri"/>
              <a:cs typeface="Calibri"/>
            </a:endParaRPr>
          </a:p>
          <a:p>
            <a:pPr marL="285750" indent="-285750">
              <a:buFont typeface="Arial"/>
              <a:buChar char="•"/>
            </a:pPr>
            <a:r>
              <a:rPr lang="en-GB" sz="1400">
                <a:latin typeface="Calibri"/>
                <a:cs typeface="Calibri"/>
              </a:rPr>
              <a:t>Includes:-</a:t>
            </a:r>
            <a:endParaRPr lang="en-US">
              <a:latin typeface="Calibri"/>
              <a:cs typeface="Calibri"/>
            </a:endParaRPr>
          </a:p>
          <a:p>
            <a:pPr marL="742950" lvl="1" indent="-285750">
              <a:buFont typeface="Arial"/>
              <a:buChar char="•"/>
            </a:pPr>
            <a:r>
              <a:rPr lang="en-GB" sz="1400">
                <a:latin typeface="Calibri"/>
                <a:cs typeface="Calibri"/>
              </a:rPr>
              <a:t>Aged WIP </a:t>
            </a:r>
            <a:endParaRPr lang="en-US">
              <a:cs typeface="Calibri" panose="020F0502020204030204" pitchFamily="34" charset="0"/>
            </a:endParaRPr>
          </a:p>
          <a:p>
            <a:pPr marL="742950" lvl="1" indent="-285750">
              <a:buFont typeface="Arial"/>
              <a:buChar char="•"/>
            </a:pPr>
            <a:r>
              <a:rPr lang="en-GB" sz="1400">
                <a:latin typeface="Calibri"/>
                <a:cs typeface="Calibri"/>
              </a:rPr>
              <a:t>Billing Commitment and Revenue Forecasting</a:t>
            </a:r>
            <a:endParaRPr lang="en-US">
              <a:cs typeface="Calibri" panose="020F0502020204030204" pitchFamily="34" charset="0"/>
            </a:endParaRPr>
          </a:p>
          <a:p>
            <a:pPr marL="742950" lvl="1" indent="-285750">
              <a:buFont typeface="Arial"/>
              <a:buChar char="•"/>
            </a:pPr>
            <a:r>
              <a:rPr lang="en-GB" sz="1400">
                <a:latin typeface="Calibri"/>
                <a:cs typeface="Calibri"/>
              </a:rPr>
              <a:t>Matter Budget Tracking</a:t>
            </a:r>
            <a:endParaRPr lang="en-US">
              <a:cs typeface="Calibri" panose="020F0502020204030204" pitchFamily="34" charset="0"/>
            </a:endParaRPr>
          </a:p>
          <a:p>
            <a:pPr marL="742950" lvl="1" indent="-285750">
              <a:buFont typeface="Arial"/>
              <a:buChar char="•"/>
            </a:pPr>
            <a:r>
              <a:rPr lang="en-GB" sz="1400">
                <a:latin typeface="Calibri"/>
                <a:cs typeface="Calibri"/>
              </a:rPr>
              <a:t>Proforma to Bill rate (per week)</a:t>
            </a:r>
            <a:endParaRPr lang="en-GB">
              <a:cs typeface="Calibri" panose="020F0502020204030204" pitchFamily="34" charset="0"/>
            </a:endParaRPr>
          </a:p>
          <a:p>
            <a:pPr marL="742950" lvl="1" indent="-285750">
              <a:buFont typeface="Arial"/>
              <a:buChar char="•"/>
            </a:pPr>
            <a:r>
              <a:rPr lang="en-GB" sz="1400">
                <a:latin typeface="Calibri"/>
                <a:cs typeface="Calibri"/>
              </a:rPr>
              <a:t>Realisation </a:t>
            </a:r>
            <a:endParaRPr lang="en-US">
              <a:cs typeface="Calibri" panose="020F0502020204030204" pitchFamily="34" charset="0"/>
            </a:endParaRPr>
          </a:p>
          <a:p>
            <a:pPr marL="742950" lvl="1" indent="-285750">
              <a:buFont typeface="Arial"/>
              <a:buChar char="•"/>
            </a:pPr>
            <a:r>
              <a:rPr lang="en-GB" sz="1400">
                <a:latin typeface="Calibri"/>
                <a:cs typeface="Calibri"/>
              </a:rPr>
              <a:t>WIP Provisions and Valuations including FRS 5</a:t>
            </a:r>
            <a:endParaRPr lang="en-GB">
              <a:cs typeface="Calibri" panose="020F0502020204030204" pitchFamily="34" charset="0"/>
            </a:endParaRPr>
          </a:p>
          <a:p>
            <a:pPr marL="285750" indent="-285750">
              <a:buFont typeface="Arial"/>
              <a:buChar char="•"/>
              <a:defRPr/>
            </a:pPr>
            <a:endParaRPr lang="en-GB" sz="1400" dirty="0">
              <a:latin typeface="Calibri"/>
              <a:cs typeface="Calibri"/>
            </a:endParaRPr>
          </a:p>
          <a:p>
            <a:pPr>
              <a:defRPr/>
            </a:pPr>
            <a:r>
              <a:rPr lang="en-GB" sz="1400">
                <a:latin typeface="Calibri"/>
                <a:cs typeface="Calibri"/>
              </a:rPr>
              <a:t>...all by Firm, Department, Partner, Fee Earner, Revenue Manager.</a:t>
            </a:r>
            <a:endParaRPr lang="en-GB">
              <a:cs typeface="Calibri" panose="020F0502020204030204" pitchFamily="34" charset="0"/>
            </a:endParaRPr>
          </a:p>
          <a:p>
            <a:pPr marL="285750" indent="-285750">
              <a:buFont typeface="Arial"/>
              <a:buChar char="•"/>
              <a:defRPr/>
            </a:pPr>
            <a:endParaRPr lang="en-GB" sz="1400" dirty="0">
              <a:cs typeface="Calibri"/>
            </a:endParaRPr>
          </a:p>
          <a:p>
            <a:pPr marL="285750" indent="-285750">
              <a:spcAft>
                <a:spcPts val="600"/>
              </a:spcAft>
              <a:buFont typeface="Arial,Sans-Serif"/>
              <a:buChar char="•"/>
              <a:defRPr/>
            </a:pPr>
            <a:endParaRPr lang="en-GB" sz="1400">
              <a:cs typeface="Calibri"/>
            </a:endParaRPr>
          </a:p>
          <a:p>
            <a:pPr marL="285750" indent="-285750">
              <a:buFont typeface="Arial,Sans-Serif"/>
              <a:buChar char="•"/>
              <a:defRPr/>
            </a:pPr>
            <a:endParaRPr lang="en-GB" sz="1600">
              <a:latin typeface="Calibri"/>
              <a:cs typeface="Calibri"/>
            </a:endParaRPr>
          </a:p>
          <a:p>
            <a:pPr>
              <a:defRPr/>
            </a:pPr>
            <a:endParaRPr lang="en-US" sz="1600" b="1">
              <a:cs typeface="Calibri" pitchFamily="34" charset="0"/>
            </a:endParaRPr>
          </a:p>
          <a:p>
            <a:pPr>
              <a:defRPr/>
            </a:pPr>
            <a:endParaRPr lang="en-GB" sz="1600">
              <a:cs typeface="Calibri" pitchFamily="34" charset="0"/>
            </a:endParaRPr>
          </a:p>
          <a:p>
            <a:pPr marL="285750" indent="-285750">
              <a:buFont typeface="Arial" panose="020B0604020202020204" pitchFamily="34" charset="0"/>
              <a:buChar char="•"/>
              <a:defRPr/>
            </a:pPr>
            <a:endParaRPr lang="en-GB" sz="1600">
              <a:cs typeface="Calibri" pitchFamily="34" charset="0"/>
            </a:endParaRPr>
          </a:p>
          <a:p>
            <a:pPr marL="285750" indent="-285750">
              <a:buFontTx/>
              <a:buChar char="-"/>
              <a:defRPr/>
            </a:pPr>
            <a:endParaRPr lang="en-US">
              <a:cs typeface="Calibri" panose="020F0502020204030204" pitchFamily="34" charset="0"/>
            </a:endParaRPr>
          </a:p>
        </p:txBody>
      </p:sp>
      <p:sp>
        <p:nvSpPr>
          <p:cNvPr id="5" name="Title 1">
            <a:extLst>
              <a:ext uri="{FF2B5EF4-FFF2-40B4-BE49-F238E27FC236}">
                <a16:creationId xmlns:a16="http://schemas.microsoft.com/office/drawing/2014/main" id="{1CE6FE53-BE2B-418F-8CB9-E461D91F33D6}"/>
              </a:ext>
            </a:extLst>
          </p:cNvPr>
          <p:cNvSpPr txBox="1">
            <a:spLocks noChangeArrowheads="1"/>
          </p:cNvSpPr>
          <p:nvPr/>
        </p:nvSpPr>
        <p:spPr bwMode="auto">
          <a:xfrm>
            <a:off x="6861196" y="577708"/>
            <a:ext cx="4992624" cy="1173761"/>
          </a:xfrm>
          <a:prstGeom prst="rect">
            <a:avLst/>
          </a:prstGeom>
        </p:spPr>
        <p:txBody>
          <a:bodyPr vert="horz" lIns="91440" tIns="45720" rIns="91440" bIns="45720" rtlCol="0" anchor="b">
            <a:norm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spcBef>
                <a:spcPct val="0"/>
              </a:spcBef>
              <a:spcAft>
                <a:spcPts val="600"/>
              </a:spcAft>
              <a:buSzTx/>
              <a:buNone/>
              <a:defRPr/>
            </a:pPr>
            <a:r>
              <a:rPr lang="en-US" altLang="en-US" sz="3400">
                <a:solidFill>
                  <a:schemeClr val="tx1"/>
                </a:solidFill>
                <a:latin typeface="Calibri Light"/>
                <a:ea typeface="+mj-ea"/>
                <a:cs typeface="Calibri Light"/>
              </a:rPr>
              <a:t>WIP </a:t>
            </a:r>
            <a:br>
              <a:rPr lang="en-US" altLang="en-US" sz="3400" dirty="0">
                <a:solidFill>
                  <a:schemeClr val="tx1"/>
                </a:solidFill>
                <a:latin typeface="Calibri Light"/>
                <a:ea typeface="+mj-ea"/>
                <a:cs typeface="Calibri Light"/>
              </a:rPr>
            </a:br>
            <a:r>
              <a:rPr lang="en-US" altLang="en-US" sz="3400">
                <a:solidFill>
                  <a:schemeClr val="tx1"/>
                </a:solidFill>
                <a:latin typeface="Calibri Light"/>
                <a:ea typeface="+mj-ea"/>
                <a:cs typeface="Calibri Light"/>
              </a:rPr>
              <a:t>Reporting</a:t>
            </a:r>
            <a:endParaRPr lang="en-US" altLang="en-US" sz="3400" dirty="0">
              <a:solidFill>
                <a:schemeClr val="tx1"/>
              </a:solidFill>
              <a:latin typeface="Calibri Light"/>
              <a:ea typeface="+mj-ea"/>
              <a:cs typeface="Calibri Light"/>
            </a:endParaRPr>
          </a:p>
        </p:txBody>
      </p:sp>
      <p:sp>
        <p:nvSpPr>
          <p:cNvPr id="40962" name="Title 1">
            <a:extLst>
              <a:ext uri="{FF2B5EF4-FFF2-40B4-BE49-F238E27FC236}">
                <a16:creationId xmlns:a16="http://schemas.microsoft.com/office/drawing/2014/main" id="{87A3EB4C-B2F3-46E5-8A06-B33EB0B32C7C}"/>
              </a:ext>
            </a:extLst>
          </p:cNvPr>
          <p:cNvSpPr txBox="1">
            <a:spLocks noGrp="1" noChangeArrowheads="1"/>
          </p:cNvSpPr>
          <p:nvPr>
            <p:ph type="ctrTitle"/>
          </p:nvPr>
        </p:nvSpPr>
        <p:spPr>
          <a:xfrm>
            <a:off x="0" y="211138"/>
            <a:ext cx="12192000" cy="244475"/>
          </a:xfrm>
          <a:solidFill>
            <a:srgbClr val="D2232A"/>
          </a:solidFill>
        </p:spPr>
        <p:txBody>
          <a:bodyPr anchorCtr="0"/>
          <a:lstStyle/>
          <a:p>
            <a:pPr algn="l" eaLnBrk="1" hangingPunct="1"/>
            <a:r>
              <a:rPr lang="en-GB" altLang="en-US" sz="1100">
                <a:solidFill>
                  <a:schemeClr val="bg1"/>
                </a:solidFill>
                <a:latin typeface="Calibri Light" panose="020F0302020204030204" pitchFamily="34" charset="0"/>
              </a:rPr>
              <a:t>								                       			                        Innovation Software</a:t>
            </a:r>
          </a:p>
        </p:txBody>
      </p:sp>
      <p:sp>
        <p:nvSpPr>
          <p:cNvPr id="40967" name="Footer Placeholder 3">
            <a:extLst>
              <a:ext uri="{FF2B5EF4-FFF2-40B4-BE49-F238E27FC236}">
                <a16:creationId xmlns:a16="http://schemas.microsoft.com/office/drawing/2014/main" id="{CCEC5DFC-B82C-478A-835B-C41424102A6F}"/>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nSpc>
                <a:spcPct val="100000"/>
              </a:lnSpc>
              <a:spcBef>
                <a:spcPct val="0"/>
              </a:spcBef>
              <a:buSzTx/>
              <a:buFontTx/>
              <a:buNone/>
            </a:pPr>
            <a:r>
              <a:rPr lang="en-GB" altLang="en-US" sz="1200">
                <a:solidFill>
                  <a:srgbClr val="898989"/>
                </a:solidFill>
              </a:rPr>
              <a:t>Innovation Software </a:t>
            </a:r>
          </a:p>
        </p:txBody>
      </p:sp>
    </p:spTree>
    <p:extLst>
      <p:ext uri="{BB962C8B-B14F-4D97-AF65-F5344CB8AC3E}">
        <p14:creationId xmlns:p14="http://schemas.microsoft.com/office/powerpoint/2010/main" val="808097382"/>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 picture containing outdoor, light, night, water&#10;&#10;Description automatically generated">
            <a:extLst>
              <a:ext uri="{FF2B5EF4-FFF2-40B4-BE49-F238E27FC236}">
                <a16:creationId xmlns:a16="http://schemas.microsoft.com/office/drawing/2014/main" id="{3050430E-4E1D-46DE-867D-2543718B2E9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28123"/>
          <a:stretch/>
        </p:blipFill>
        <p:spPr>
          <a:xfrm>
            <a:off x="5551449" y="2787"/>
            <a:ext cx="6640552" cy="6852424"/>
          </a:xfrm>
          <a:prstGeom prst="rect">
            <a:avLst/>
          </a:prstGeom>
        </p:spPr>
      </p:pic>
      <p:sp>
        <p:nvSpPr>
          <p:cNvPr id="40966" name="Date Placeholder 2">
            <a:extLst>
              <a:ext uri="{FF2B5EF4-FFF2-40B4-BE49-F238E27FC236}">
                <a16:creationId xmlns:a16="http://schemas.microsoft.com/office/drawing/2014/main" id="{91C399E5-C9CE-4C0B-A768-324711DBC696}"/>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fontAlgn="base">
              <a:lnSpc>
                <a:spcPct val="100000"/>
              </a:lnSpc>
              <a:spcBef>
                <a:spcPct val="0"/>
              </a:spcBef>
              <a:spcAft>
                <a:spcPct val="0"/>
              </a:spcAft>
              <a:buSzTx/>
              <a:buFontTx/>
              <a:buNone/>
            </a:pPr>
            <a:r>
              <a:rPr lang="en-US" altLang="en-US" sz="1200">
                <a:solidFill>
                  <a:srgbClr val="898989"/>
                </a:solidFill>
              </a:rPr>
              <a:t>13/05/2020</a:t>
            </a:r>
          </a:p>
        </p:txBody>
      </p:sp>
      <p:sp>
        <p:nvSpPr>
          <p:cNvPr id="40968" name="Slide Number Placeholder 4">
            <a:extLst>
              <a:ext uri="{FF2B5EF4-FFF2-40B4-BE49-F238E27FC236}">
                <a16:creationId xmlns:a16="http://schemas.microsoft.com/office/drawing/2014/main" id="{F00CD3FD-56B3-4E99-828B-184980F9596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nSpc>
                <a:spcPct val="100000"/>
              </a:lnSpc>
              <a:spcBef>
                <a:spcPct val="0"/>
              </a:spcBef>
              <a:buSzTx/>
              <a:buFontTx/>
              <a:buNone/>
            </a:pPr>
            <a:fld id="{84A3206A-CCBC-4834-9EA4-EA66128E0292}" type="slidenum">
              <a:rPr lang="en-US" altLang="en-US" sz="1200" smtClean="0">
                <a:solidFill>
                  <a:srgbClr val="898989"/>
                </a:solidFill>
              </a:rPr>
              <a:pPr>
                <a:lnSpc>
                  <a:spcPct val="100000"/>
                </a:lnSpc>
                <a:spcBef>
                  <a:spcPct val="0"/>
                </a:spcBef>
                <a:buSzTx/>
                <a:buFontTx/>
                <a:buNone/>
              </a:pPr>
              <a:t>17</a:t>
            </a:fld>
            <a:endParaRPr lang="en-US" altLang="en-US" sz="1200">
              <a:solidFill>
                <a:srgbClr val="898989"/>
              </a:solidFill>
            </a:endParaRPr>
          </a:p>
        </p:txBody>
      </p:sp>
      <p:sp>
        <p:nvSpPr>
          <p:cNvPr id="10" name="TextBox 9">
            <a:extLst>
              <a:ext uri="{FF2B5EF4-FFF2-40B4-BE49-F238E27FC236}">
                <a16:creationId xmlns:a16="http://schemas.microsoft.com/office/drawing/2014/main" id="{35674BCA-7875-4CBE-ABAF-0DD248D5FDFA}"/>
              </a:ext>
            </a:extLst>
          </p:cNvPr>
          <p:cNvSpPr txBox="1"/>
          <p:nvPr/>
        </p:nvSpPr>
        <p:spPr>
          <a:xfrm>
            <a:off x="269488" y="456541"/>
            <a:ext cx="5377868" cy="6934206"/>
          </a:xfrm>
          <a:prstGeom prst="rect">
            <a:avLst/>
          </a:prstGeom>
          <a:noFill/>
        </p:spPr>
        <p:txBody>
          <a:bodyPr wrap="square" anchor="t">
            <a:spAutoFit/>
          </a:bodyPr>
          <a:lstStyle/>
          <a:p>
            <a:pPr marL="57150">
              <a:lnSpc>
                <a:spcPct val="90000"/>
              </a:lnSpc>
              <a:spcAft>
                <a:spcPts val="600"/>
              </a:spcAft>
            </a:pPr>
            <a:endParaRPr lang="en-US" sz="1400" b="1">
              <a:latin typeface="Calibri"/>
              <a:cs typeface="Calibri"/>
            </a:endParaRPr>
          </a:p>
          <a:p>
            <a:pPr marL="57150">
              <a:lnSpc>
                <a:spcPct val="90000"/>
              </a:lnSpc>
              <a:spcAft>
                <a:spcPts val="600"/>
              </a:spcAft>
            </a:pPr>
            <a:endParaRPr lang="en-US" sz="1400" b="1">
              <a:latin typeface="Calibri"/>
              <a:cs typeface="Calibri"/>
            </a:endParaRPr>
          </a:p>
          <a:p>
            <a:pPr marL="57150">
              <a:lnSpc>
                <a:spcPct val="90000"/>
              </a:lnSpc>
              <a:spcAft>
                <a:spcPts val="600"/>
              </a:spcAft>
            </a:pPr>
            <a:endParaRPr lang="en-US" sz="1400" b="1">
              <a:latin typeface="Calibri"/>
              <a:cs typeface="Calibri"/>
            </a:endParaRPr>
          </a:p>
          <a:p>
            <a:pPr marL="57150">
              <a:lnSpc>
                <a:spcPct val="90000"/>
              </a:lnSpc>
              <a:spcAft>
                <a:spcPts val="600"/>
              </a:spcAft>
            </a:pPr>
            <a:endParaRPr lang="en-US" sz="1400" b="1">
              <a:latin typeface="Calibri"/>
              <a:cs typeface="Calibri"/>
            </a:endParaRPr>
          </a:p>
          <a:p>
            <a:pPr>
              <a:lnSpc>
                <a:spcPct val="90000"/>
              </a:lnSpc>
              <a:spcAft>
                <a:spcPts val="600"/>
              </a:spcAft>
            </a:pPr>
            <a:endParaRPr lang="en-US" sz="1400" b="1">
              <a:latin typeface="Calibri"/>
              <a:cs typeface="Calibri"/>
            </a:endParaRPr>
          </a:p>
          <a:p>
            <a:pPr>
              <a:lnSpc>
                <a:spcPct val="90000"/>
              </a:lnSpc>
              <a:spcAft>
                <a:spcPts val="600"/>
              </a:spcAft>
            </a:pPr>
            <a:r>
              <a:rPr lang="en-US" sz="1400" b="1">
                <a:latin typeface="Calibri"/>
                <a:cs typeface="Calibri"/>
              </a:rPr>
              <a:t>“Forever Young Drive”</a:t>
            </a:r>
            <a:endParaRPr lang="en-US" sz="1400">
              <a:latin typeface="Calibri"/>
              <a:cs typeface="Calibri"/>
            </a:endParaRPr>
          </a:p>
          <a:p>
            <a:pPr marL="285750" indent="-285750">
              <a:buFont typeface="Arial"/>
              <a:buChar char="•"/>
            </a:pPr>
            <a:r>
              <a:rPr lang="en-GB" sz="1400">
                <a:latin typeface="Calibri"/>
                <a:cs typeface="Calibri"/>
              </a:rPr>
              <a:t>Collect all New Bills On-Time and within Credit Terms – Focussing on Top Down</a:t>
            </a:r>
            <a:endParaRPr lang="en-US" sz="1400">
              <a:latin typeface="Calibri"/>
              <a:cs typeface="Calibri"/>
            </a:endParaRPr>
          </a:p>
          <a:p>
            <a:pPr marL="285750" indent="-285750">
              <a:buFont typeface="Arial,Sans-Serif"/>
              <a:buChar char="•"/>
            </a:pPr>
            <a:r>
              <a:rPr lang="en-GB" sz="1400">
                <a:latin typeface="Calibri"/>
                <a:cs typeface="Calibri"/>
              </a:rPr>
              <a:t>Over 90 Collections Drive – Classify, write-off what cannot be collected, Target to collect the rest within 8 weeks</a:t>
            </a:r>
            <a:endParaRPr lang="en-US" sz="1400">
              <a:cs typeface="Calibri"/>
            </a:endParaRPr>
          </a:p>
          <a:p>
            <a:pPr marL="285750" indent="-285750">
              <a:buFont typeface="Arial,Sans-Serif"/>
              <a:buChar char="•"/>
              <a:defRPr/>
            </a:pPr>
            <a:r>
              <a:rPr lang="en-GB" sz="1400">
                <a:latin typeface="Calibri"/>
                <a:cs typeface="Calibri"/>
              </a:rPr>
              <a:t>Publish results weekly Top Down by Department and Partner – “Best to Worst” </a:t>
            </a:r>
            <a:endParaRPr lang="en-US" sz="1400">
              <a:cs typeface="Calibri"/>
            </a:endParaRPr>
          </a:p>
          <a:p>
            <a:pPr marL="285750" indent="-285750">
              <a:buFont typeface="Arial,Sans-Serif"/>
              <a:buChar char="•"/>
              <a:defRPr/>
            </a:pPr>
            <a:r>
              <a:rPr lang="en-GB" sz="1400">
                <a:latin typeface="Calibri"/>
                <a:cs typeface="Calibri"/>
              </a:rPr>
              <a:t> Encourage Peer Group Pressure, and obtain Commitments from Partners, via the Department Heads, and from the Department Heads to the CFO and Managing Partner</a:t>
            </a:r>
            <a:endParaRPr lang="en-US"/>
          </a:p>
          <a:p>
            <a:pPr marL="285750" indent="-285750">
              <a:buFont typeface="Arial,Sans-Serif"/>
              <a:buChar char="•"/>
              <a:defRPr/>
            </a:pPr>
            <a:endParaRPr lang="en-GB" sz="1400">
              <a:cs typeface="Calibri"/>
            </a:endParaRPr>
          </a:p>
          <a:p>
            <a:pPr>
              <a:defRPr/>
            </a:pPr>
            <a:r>
              <a:rPr lang="en-GB" sz="1400" b="1">
                <a:latin typeface="Calibri"/>
                <a:cs typeface="Calibri"/>
              </a:rPr>
              <a:t>Queries and Disputes</a:t>
            </a:r>
            <a:endParaRPr lang="en-US" sz="1400">
              <a:latin typeface="Calibri"/>
              <a:cs typeface="Calibri"/>
            </a:endParaRPr>
          </a:p>
          <a:p>
            <a:pPr marL="285750" indent="-285750">
              <a:buFont typeface="Arial,Sans-Serif"/>
              <a:buChar char="•"/>
              <a:defRPr/>
            </a:pPr>
            <a:r>
              <a:rPr lang="en-GB" sz="1400">
                <a:latin typeface="Calibri"/>
                <a:cs typeface="Calibri"/>
              </a:rPr>
              <a:t>Implement SLA (Service Level Agreements) and target days for resolution of all Query type</a:t>
            </a:r>
            <a:endParaRPr lang="en-US" sz="1400">
              <a:latin typeface="Calibri"/>
              <a:cs typeface="Calibri"/>
            </a:endParaRPr>
          </a:p>
          <a:p>
            <a:pPr marL="285750" indent="-285750">
              <a:buFont typeface="Arial,Sans-Serif"/>
              <a:buChar char="•"/>
              <a:defRPr/>
            </a:pPr>
            <a:r>
              <a:rPr lang="en-GB" sz="1400">
                <a:latin typeface="Calibri"/>
                <a:cs typeface="Calibri"/>
              </a:rPr>
              <a:t>Implement a Policy of negotiation re potential requests by Clients that Bills go for Taxation. AVOID TAXATION!</a:t>
            </a:r>
            <a:endParaRPr lang="en-US" sz="1400">
              <a:latin typeface="Calibri"/>
              <a:cs typeface="Calibri"/>
            </a:endParaRPr>
          </a:p>
          <a:p>
            <a:pPr marL="285750" indent="-285750">
              <a:buFont typeface="Arial,Sans-Serif"/>
              <a:buChar char="•"/>
              <a:defRPr/>
            </a:pPr>
            <a:r>
              <a:rPr lang="en-GB" sz="1400">
                <a:latin typeface="Calibri"/>
                <a:cs typeface="Calibri"/>
              </a:rPr>
              <a:t>Publish results weekly Top Down by Department and Partner – “Best to Worst” </a:t>
            </a:r>
            <a:endParaRPr lang="en-GB">
              <a:latin typeface="Calibri"/>
            </a:endParaRPr>
          </a:p>
          <a:p>
            <a:pPr marL="285750" indent="-285750">
              <a:spcAft>
                <a:spcPts val="600"/>
              </a:spcAft>
              <a:buFont typeface="Arial,Sans-Serif"/>
              <a:buChar char="•"/>
              <a:defRPr/>
            </a:pPr>
            <a:endParaRPr lang="en-GB" sz="1400">
              <a:cs typeface="Calibri" pitchFamily="34" charset="0"/>
            </a:endParaRPr>
          </a:p>
          <a:p>
            <a:pPr marL="285750" indent="-285750">
              <a:buFont typeface="Arial,Sans-Serif"/>
              <a:buChar char="•"/>
              <a:defRPr/>
            </a:pPr>
            <a:endParaRPr lang="en-GB" sz="1600">
              <a:cs typeface="Calibri" pitchFamily="34" charset="0"/>
            </a:endParaRPr>
          </a:p>
          <a:p>
            <a:pPr>
              <a:defRPr/>
            </a:pPr>
            <a:endParaRPr lang="en-US" sz="1600" b="1">
              <a:cs typeface="Calibri" pitchFamily="34" charset="0"/>
            </a:endParaRPr>
          </a:p>
          <a:p>
            <a:pPr>
              <a:defRPr/>
            </a:pPr>
            <a:endParaRPr lang="en-GB" sz="1600">
              <a:cs typeface="Calibri" pitchFamily="34" charset="0"/>
            </a:endParaRPr>
          </a:p>
          <a:p>
            <a:pPr marL="285750" indent="-285750">
              <a:buFont typeface="Arial" panose="020B0604020202020204" pitchFamily="34" charset="0"/>
              <a:buChar char="•"/>
              <a:defRPr/>
            </a:pPr>
            <a:endParaRPr lang="en-GB" sz="1600">
              <a:cs typeface="Calibri" pitchFamily="34" charset="0"/>
            </a:endParaRPr>
          </a:p>
          <a:p>
            <a:pPr marL="285750" indent="-285750">
              <a:buFontTx/>
              <a:buChar char="-"/>
              <a:defRPr/>
            </a:pPr>
            <a:endParaRPr lang="en-US">
              <a:cs typeface="Calibri" panose="020F0502020204030204" pitchFamily="34" charset="0"/>
            </a:endParaRPr>
          </a:p>
        </p:txBody>
      </p:sp>
      <p:sp>
        <p:nvSpPr>
          <p:cNvPr id="5" name="Title 1">
            <a:extLst>
              <a:ext uri="{FF2B5EF4-FFF2-40B4-BE49-F238E27FC236}">
                <a16:creationId xmlns:a16="http://schemas.microsoft.com/office/drawing/2014/main" id="{1CE6FE53-BE2B-418F-8CB9-E461D91F33D6}"/>
              </a:ext>
            </a:extLst>
          </p:cNvPr>
          <p:cNvSpPr txBox="1">
            <a:spLocks noChangeArrowheads="1"/>
          </p:cNvSpPr>
          <p:nvPr/>
        </p:nvSpPr>
        <p:spPr bwMode="auto">
          <a:xfrm>
            <a:off x="272684" y="494074"/>
            <a:ext cx="4992624" cy="1173761"/>
          </a:xfrm>
          <a:prstGeom prst="rect">
            <a:avLst/>
          </a:prstGeom>
        </p:spPr>
        <p:txBody>
          <a:bodyPr vert="horz" lIns="91440" tIns="45720" rIns="91440" bIns="45720" rtlCol="0" anchor="b">
            <a:norm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spcBef>
                <a:spcPct val="0"/>
              </a:spcBef>
              <a:spcAft>
                <a:spcPts val="600"/>
              </a:spcAft>
              <a:buSzTx/>
              <a:buNone/>
              <a:defRPr/>
            </a:pPr>
            <a:r>
              <a:rPr lang="en-US" altLang="en-US" sz="3400">
                <a:solidFill>
                  <a:schemeClr val="tx1"/>
                </a:solidFill>
                <a:latin typeface="Calibri Light"/>
                <a:ea typeface="+mj-ea"/>
                <a:cs typeface="Calibri Light"/>
              </a:rPr>
              <a:t>Improving Collections</a:t>
            </a:r>
          </a:p>
          <a:p>
            <a:pPr>
              <a:spcBef>
                <a:spcPct val="0"/>
              </a:spcBef>
              <a:spcAft>
                <a:spcPts val="600"/>
              </a:spcAft>
              <a:buSzTx/>
              <a:buNone/>
              <a:defRPr/>
            </a:pPr>
            <a:r>
              <a:rPr lang="en-US" altLang="en-US" sz="3400">
                <a:solidFill>
                  <a:schemeClr val="tx1"/>
                </a:solidFill>
                <a:latin typeface="Calibri Light"/>
                <a:ea typeface="+mj-ea"/>
                <a:cs typeface="Calibri Light"/>
              </a:rPr>
              <a:t>Processes</a:t>
            </a:r>
          </a:p>
        </p:txBody>
      </p:sp>
      <p:sp>
        <p:nvSpPr>
          <p:cNvPr id="40962" name="Title 1">
            <a:extLst>
              <a:ext uri="{FF2B5EF4-FFF2-40B4-BE49-F238E27FC236}">
                <a16:creationId xmlns:a16="http://schemas.microsoft.com/office/drawing/2014/main" id="{87A3EB4C-B2F3-46E5-8A06-B33EB0B32C7C}"/>
              </a:ext>
            </a:extLst>
          </p:cNvPr>
          <p:cNvSpPr txBox="1">
            <a:spLocks noGrp="1" noChangeArrowheads="1"/>
          </p:cNvSpPr>
          <p:nvPr>
            <p:ph type="ctrTitle"/>
          </p:nvPr>
        </p:nvSpPr>
        <p:spPr>
          <a:xfrm>
            <a:off x="0" y="211138"/>
            <a:ext cx="12192000" cy="244475"/>
          </a:xfrm>
          <a:solidFill>
            <a:srgbClr val="D2232A"/>
          </a:solidFill>
        </p:spPr>
        <p:txBody>
          <a:bodyPr anchorCtr="0"/>
          <a:lstStyle/>
          <a:p>
            <a:pPr algn="l" eaLnBrk="1" hangingPunct="1"/>
            <a:r>
              <a:rPr lang="en-GB" altLang="en-US" sz="1100">
                <a:solidFill>
                  <a:schemeClr val="bg1"/>
                </a:solidFill>
                <a:latin typeface="Calibri Light" panose="020F0302020204030204" pitchFamily="34" charset="0"/>
              </a:rPr>
              <a:t>								                       			                        Innovation Software</a:t>
            </a:r>
          </a:p>
        </p:txBody>
      </p:sp>
      <p:sp>
        <p:nvSpPr>
          <p:cNvPr id="40967" name="Footer Placeholder 3">
            <a:extLst>
              <a:ext uri="{FF2B5EF4-FFF2-40B4-BE49-F238E27FC236}">
                <a16:creationId xmlns:a16="http://schemas.microsoft.com/office/drawing/2014/main" id="{CCEC5DFC-B82C-478A-835B-C41424102A6F}"/>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nSpc>
                <a:spcPct val="100000"/>
              </a:lnSpc>
              <a:spcBef>
                <a:spcPct val="0"/>
              </a:spcBef>
              <a:buSzTx/>
              <a:buFontTx/>
              <a:buNone/>
            </a:pPr>
            <a:r>
              <a:rPr lang="en-GB" altLang="en-US" sz="1200">
                <a:solidFill>
                  <a:srgbClr val="898989"/>
                </a:solidFill>
              </a:rPr>
              <a:t>Innovation Software </a:t>
            </a:r>
          </a:p>
        </p:txBody>
      </p:sp>
    </p:spTree>
    <p:extLst>
      <p:ext uri="{BB962C8B-B14F-4D97-AF65-F5344CB8AC3E}">
        <p14:creationId xmlns:p14="http://schemas.microsoft.com/office/powerpoint/2010/main" val="410363703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DA02B277-3AE9-4294-8AD7-DA765BF6B6C9}"/>
              </a:ext>
            </a:extLst>
          </p:cNvPr>
          <p:cNvSpPr txBox="1">
            <a:spLocks noGrp="1" noChangeArrowheads="1"/>
          </p:cNvSpPr>
          <p:nvPr>
            <p:ph type="ctrTitle"/>
          </p:nvPr>
        </p:nvSpPr>
        <p:spPr>
          <a:xfrm>
            <a:off x="0" y="195263"/>
            <a:ext cx="12192000" cy="244475"/>
          </a:xfrm>
          <a:solidFill>
            <a:srgbClr val="D2232A"/>
          </a:solidFill>
        </p:spPr>
        <p:txBody>
          <a:bodyPr anchorCtr="0"/>
          <a:lstStyle/>
          <a:p>
            <a:pPr algn="l" eaLnBrk="1" hangingPunct="1"/>
            <a:r>
              <a:rPr lang="en-GB" altLang="en-US" sz="1100">
                <a:solidFill>
                  <a:schemeClr val="bg1"/>
                </a:solidFill>
                <a:latin typeface="Calibri Light" panose="020F0302020204030204" pitchFamily="34" charset="0"/>
              </a:rPr>
              <a:t>								                       			                        Innovation Software</a:t>
            </a:r>
            <a:endParaRPr altLang="en-US" sz="1100">
              <a:solidFill>
                <a:schemeClr val="bg1"/>
              </a:solidFill>
              <a:latin typeface="Calibri Light" panose="020F0302020204030204" pitchFamily="34" charset="0"/>
            </a:endParaRPr>
          </a:p>
        </p:txBody>
      </p:sp>
      <p:sp>
        <p:nvSpPr>
          <p:cNvPr id="6" name="Title 1">
            <a:extLst>
              <a:ext uri="{FF2B5EF4-FFF2-40B4-BE49-F238E27FC236}">
                <a16:creationId xmlns:a16="http://schemas.microsoft.com/office/drawing/2014/main" id="{936BE14A-0F9F-403C-A397-30FD1B8A2A42}"/>
              </a:ext>
            </a:extLst>
          </p:cNvPr>
          <p:cNvSpPr txBox="1">
            <a:spLocks noChangeArrowheads="1"/>
          </p:cNvSpPr>
          <p:nvPr/>
        </p:nvSpPr>
        <p:spPr bwMode="auto">
          <a:xfrm>
            <a:off x="0" y="969963"/>
            <a:ext cx="6205538" cy="885825"/>
          </a:xfrm>
          <a:prstGeom prst="rect">
            <a:avLst/>
          </a:prstGeom>
          <a:solidFill>
            <a:srgbClr val="D2232A"/>
          </a:solidFill>
          <a:ln>
            <a:noFill/>
          </a:ln>
        </p:spPr>
        <p:txBody>
          <a:bodyPr anchor="b"/>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hangingPunct="1">
              <a:spcBef>
                <a:spcPct val="0"/>
              </a:spcBef>
              <a:buSzTx/>
              <a:buFontTx/>
              <a:buNone/>
              <a:defRPr/>
            </a:pPr>
            <a:r>
              <a:rPr lang="en-GB" altLang="en-US" sz="5400">
                <a:solidFill>
                  <a:srgbClr val="FFFFFF"/>
                </a:solidFill>
                <a:latin typeface="+mj-lt"/>
                <a:ea typeface="Ebrima" panose="02000000000000000000" pitchFamily="2" charset="0"/>
                <a:cs typeface="Ebrima" panose="02000000000000000000" pitchFamily="2" charset="0"/>
              </a:rPr>
              <a:t>For more information</a:t>
            </a:r>
            <a:endParaRPr lang="en-US" altLang="en-US" sz="5400">
              <a:solidFill>
                <a:srgbClr val="FFFFFF"/>
              </a:solidFill>
              <a:latin typeface="+mj-lt"/>
              <a:ea typeface="Ebrima" panose="02000000000000000000" pitchFamily="2" charset="0"/>
              <a:cs typeface="Ebrima" panose="02000000000000000000" pitchFamily="2" charset="0"/>
            </a:endParaRPr>
          </a:p>
        </p:txBody>
      </p:sp>
      <p:sp>
        <p:nvSpPr>
          <p:cNvPr id="11" name="Rectangle 10">
            <a:extLst>
              <a:ext uri="{FF2B5EF4-FFF2-40B4-BE49-F238E27FC236}">
                <a16:creationId xmlns:a16="http://schemas.microsoft.com/office/drawing/2014/main" id="{B6E26F62-0377-4A1D-B2F4-9B372936847F}"/>
              </a:ext>
            </a:extLst>
          </p:cNvPr>
          <p:cNvSpPr/>
          <p:nvPr/>
        </p:nvSpPr>
        <p:spPr>
          <a:xfrm>
            <a:off x="0" y="2101850"/>
            <a:ext cx="6205538" cy="456088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GB" b="1">
              <a:solidFill>
                <a:schemeClr val="tx1"/>
              </a:solidFill>
            </a:endParaRPr>
          </a:p>
          <a:p>
            <a:pPr algn="ctr">
              <a:defRPr/>
            </a:pPr>
            <a:r>
              <a:rPr lang="en-GB" b="1">
                <a:solidFill>
                  <a:schemeClr val="tx1"/>
                </a:solidFill>
              </a:rPr>
              <a:t>Give us a call:</a:t>
            </a:r>
          </a:p>
          <a:p>
            <a:pPr algn="ctr">
              <a:defRPr/>
            </a:pPr>
            <a:r>
              <a:rPr lang="en-GB">
                <a:solidFill>
                  <a:schemeClr val="tx1"/>
                </a:solidFill>
              </a:rPr>
              <a:t>+44 1634 812 300</a:t>
            </a:r>
          </a:p>
          <a:p>
            <a:pPr algn="ctr">
              <a:defRPr/>
            </a:pPr>
            <a:endParaRPr lang="en-GB">
              <a:solidFill>
                <a:schemeClr val="tx1"/>
              </a:solidFill>
            </a:endParaRPr>
          </a:p>
          <a:p>
            <a:pPr algn="ctr">
              <a:defRPr/>
            </a:pPr>
            <a:r>
              <a:rPr lang="en-GB" b="1">
                <a:solidFill>
                  <a:schemeClr val="tx1"/>
                </a:solidFill>
              </a:rPr>
              <a:t>Pay us a virtual visit:</a:t>
            </a:r>
          </a:p>
          <a:p>
            <a:pPr algn="ctr">
              <a:defRPr/>
            </a:pPr>
            <a:r>
              <a:rPr lang="en-GB">
                <a:solidFill>
                  <a:schemeClr val="tx1"/>
                </a:solidFill>
                <a:hlinkClick r:id="rId3"/>
              </a:rPr>
              <a:t>www.creditforceglobal.com</a:t>
            </a:r>
            <a:endParaRPr lang="en-GB">
              <a:solidFill>
                <a:schemeClr val="tx1"/>
              </a:solidFill>
            </a:endParaRPr>
          </a:p>
          <a:p>
            <a:pPr algn="ctr">
              <a:defRPr/>
            </a:pPr>
            <a:endParaRPr lang="en-GB" b="1">
              <a:solidFill>
                <a:schemeClr val="tx1"/>
              </a:solidFill>
            </a:endParaRPr>
          </a:p>
          <a:p>
            <a:pPr algn="ctr">
              <a:defRPr/>
            </a:pPr>
            <a:r>
              <a:rPr lang="en-GB" b="1">
                <a:solidFill>
                  <a:schemeClr val="tx1"/>
                </a:solidFill>
              </a:rPr>
              <a:t>Pay us an actual visit:</a:t>
            </a:r>
            <a:endParaRPr lang="en-GB">
              <a:solidFill>
                <a:schemeClr val="tx1"/>
              </a:solidFill>
            </a:endParaRPr>
          </a:p>
          <a:p>
            <a:pPr algn="ctr">
              <a:defRPr/>
            </a:pPr>
            <a:r>
              <a:rPr lang="en-GB" altLang="en-US">
                <a:solidFill>
                  <a:schemeClr val="tx1"/>
                </a:solidFill>
              </a:rPr>
              <a:t>Innovation House, 49 Avocet Way,</a:t>
            </a:r>
            <a:br>
              <a:rPr lang="en-GB" altLang="en-US">
                <a:solidFill>
                  <a:schemeClr val="tx1"/>
                </a:solidFill>
              </a:rPr>
            </a:br>
            <a:r>
              <a:rPr lang="en-GB" altLang="en-US">
                <a:solidFill>
                  <a:schemeClr val="tx1"/>
                </a:solidFill>
              </a:rPr>
              <a:t>Finberry, Ashford, Kent, TN25 7FR</a:t>
            </a:r>
          </a:p>
          <a:p>
            <a:pPr algn="ctr">
              <a:defRPr/>
            </a:pPr>
            <a:endParaRPr lang="en-GB" altLang="en-US">
              <a:solidFill>
                <a:schemeClr val="tx1"/>
              </a:solidFill>
            </a:endParaRPr>
          </a:p>
          <a:p>
            <a:pPr algn="ctr">
              <a:defRPr/>
            </a:pPr>
            <a:r>
              <a:rPr lang="en-GB" b="1">
                <a:solidFill>
                  <a:schemeClr val="tx1"/>
                </a:solidFill>
              </a:rPr>
              <a:t>Send us an email:</a:t>
            </a:r>
          </a:p>
          <a:p>
            <a:pPr algn="ctr">
              <a:defRPr/>
            </a:pPr>
            <a:r>
              <a:rPr lang="en-GB" b="1">
                <a:solidFill>
                  <a:schemeClr val="tx1"/>
                </a:solidFill>
                <a:hlinkClick r:id="rId4"/>
              </a:rPr>
              <a:t>info@innovationsoftware.uk.com</a:t>
            </a:r>
            <a:br>
              <a:rPr lang="en-GB" altLang="en-US">
                <a:solidFill>
                  <a:schemeClr val="tx1"/>
                </a:solidFill>
              </a:rPr>
            </a:br>
            <a:endParaRPr lang="en-GB" altLang="en-US">
              <a:solidFill>
                <a:schemeClr val="tx1"/>
              </a:solidFill>
            </a:endParaRPr>
          </a:p>
          <a:p>
            <a:pPr algn="ctr">
              <a:defRPr/>
            </a:pPr>
            <a:r>
              <a:rPr lang="en-GB" altLang="en-US" b="1">
                <a:solidFill>
                  <a:schemeClr val="tx1"/>
                </a:solidFill>
              </a:rPr>
              <a:t>Tweet us:</a:t>
            </a:r>
          </a:p>
          <a:p>
            <a:pPr algn="ctr">
              <a:defRPr/>
            </a:pPr>
            <a:r>
              <a:rPr lang="en-GB" altLang="en-US">
                <a:solidFill>
                  <a:schemeClr val="tx1"/>
                </a:solidFill>
              </a:rPr>
              <a:t>@CreditForce </a:t>
            </a:r>
          </a:p>
        </p:txBody>
      </p:sp>
      <p:sp>
        <p:nvSpPr>
          <p:cNvPr id="101381" name="Date Placeholder 1">
            <a:extLst>
              <a:ext uri="{FF2B5EF4-FFF2-40B4-BE49-F238E27FC236}">
                <a16:creationId xmlns:a16="http://schemas.microsoft.com/office/drawing/2014/main" id="{69DD08D1-351D-45C4-A6E3-E9B0659E4C5A}"/>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fontAlgn="base">
              <a:lnSpc>
                <a:spcPct val="100000"/>
              </a:lnSpc>
              <a:spcBef>
                <a:spcPct val="0"/>
              </a:spcBef>
              <a:spcAft>
                <a:spcPct val="0"/>
              </a:spcAft>
              <a:buSzTx/>
              <a:buFontTx/>
              <a:buNone/>
            </a:pPr>
            <a:r>
              <a:rPr lang="en-GB" altLang="en-US" sz="1200">
                <a:solidFill>
                  <a:srgbClr val="898989"/>
                </a:solidFill>
              </a:rPr>
              <a:t>4/16/2020</a:t>
            </a:r>
          </a:p>
        </p:txBody>
      </p:sp>
      <p:sp>
        <p:nvSpPr>
          <p:cNvPr id="101382" name="Footer Placeholder 2">
            <a:extLst>
              <a:ext uri="{FF2B5EF4-FFF2-40B4-BE49-F238E27FC236}">
                <a16:creationId xmlns:a16="http://schemas.microsoft.com/office/drawing/2014/main" id="{9C4E18EF-B57E-4546-97FE-B0E2B2A65AEC}"/>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nSpc>
                <a:spcPct val="100000"/>
              </a:lnSpc>
              <a:spcBef>
                <a:spcPct val="0"/>
              </a:spcBef>
              <a:buSzTx/>
              <a:buFontTx/>
              <a:buNone/>
            </a:pPr>
            <a:r>
              <a:rPr lang="en-GB" altLang="en-US" sz="1200">
                <a:solidFill>
                  <a:srgbClr val="898989"/>
                </a:solidFill>
              </a:rPr>
              <a:t>Innovation Software </a:t>
            </a:r>
          </a:p>
        </p:txBody>
      </p:sp>
      <p:sp>
        <p:nvSpPr>
          <p:cNvPr id="101383" name="Slide Number Placeholder 3">
            <a:extLst>
              <a:ext uri="{FF2B5EF4-FFF2-40B4-BE49-F238E27FC236}">
                <a16:creationId xmlns:a16="http://schemas.microsoft.com/office/drawing/2014/main" id="{87DEABF2-D20B-46AC-8E98-BD711C8CCFD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nSpc>
                <a:spcPct val="100000"/>
              </a:lnSpc>
              <a:spcBef>
                <a:spcPct val="0"/>
              </a:spcBef>
              <a:buSzTx/>
              <a:buFontTx/>
              <a:buNone/>
            </a:pPr>
            <a:fld id="{E6E7CCEF-3783-41E9-8DF0-17F390EF499F}" type="slidenum">
              <a:rPr lang="en-US" altLang="en-US" sz="1200" smtClean="0">
                <a:solidFill>
                  <a:srgbClr val="898989"/>
                </a:solidFill>
              </a:rPr>
              <a:pPr>
                <a:lnSpc>
                  <a:spcPct val="100000"/>
                </a:lnSpc>
                <a:spcBef>
                  <a:spcPct val="0"/>
                </a:spcBef>
                <a:buSzTx/>
                <a:buFontTx/>
                <a:buNone/>
              </a:pPr>
              <a:t>18</a:t>
            </a:fld>
            <a:endParaRPr lang="en-US" altLang="en-US" sz="1200">
              <a:solidFill>
                <a:srgbClr val="898989"/>
              </a:solidFill>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96FA6100-B00E-4F8D-A43A-00D4FE39A6EB}"/>
              </a:ext>
            </a:extLst>
          </p:cNvPr>
          <p:cNvSpPr txBox="1">
            <a:spLocks noGrp="1" noChangeArrowheads="1"/>
          </p:cNvSpPr>
          <p:nvPr>
            <p:ph type="ctrTitle"/>
          </p:nvPr>
        </p:nvSpPr>
        <p:spPr>
          <a:xfrm>
            <a:off x="0" y="195263"/>
            <a:ext cx="12192000" cy="244475"/>
          </a:xfrm>
          <a:solidFill>
            <a:srgbClr val="D2232A"/>
          </a:solidFill>
        </p:spPr>
        <p:txBody>
          <a:bodyPr anchorCtr="0"/>
          <a:lstStyle/>
          <a:p>
            <a:pPr algn="l" eaLnBrk="1" hangingPunct="1"/>
            <a:r>
              <a:rPr lang="en-GB" altLang="en-US" sz="1100">
                <a:solidFill>
                  <a:schemeClr val="bg1"/>
                </a:solidFill>
                <a:latin typeface="Calibri Light" panose="020F0302020204030204" pitchFamily="34" charset="0"/>
              </a:rPr>
              <a:t>								                       			                        Innovation Software</a:t>
            </a:r>
            <a:endParaRPr altLang="en-US" sz="1100">
              <a:solidFill>
                <a:schemeClr val="bg1"/>
              </a:solidFill>
              <a:latin typeface="Calibri Light" panose="020F0302020204030204" pitchFamily="34" charset="0"/>
            </a:endParaRPr>
          </a:p>
        </p:txBody>
      </p:sp>
      <p:sp>
        <p:nvSpPr>
          <p:cNvPr id="6" name="Title 1">
            <a:extLst>
              <a:ext uri="{FF2B5EF4-FFF2-40B4-BE49-F238E27FC236}">
                <a16:creationId xmlns:a16="http://schemas.microsoft.com/office/drawing/2014/main" id="{936BE14A-0F9F-403C-A397-30FD1B8A2A42}"/>
              </a:ext>
            </a:extLst>
          </p:cNvPr>
          <p:cNvSpPr txBox="1">
            <a:spLocks noChangeArrowheads="1"/>
          </p:cNvSpPr>
          <p:nvPr/>
        </p:nvSpPr>
        <p:spPr bwMode="auto">
          <a:xfrm>
            <a:off x="0" y="969963"/>
            <a:ext cx="3106738" cy="885825"/>
          </a:xfrm>
          <a:prstGeom prst="rect">
            <a:avLst/>
          </a:prstGeom>
          <a:solidFill>
            <a:srgbClr val="D2232A"/>
          </a:solidFill>
          <a:ln>
            <a:noFill/>
          </a:ln>
        </p:spPr>
        <p:txBody>
          <a:bodyPr anchor="b"/>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hangingPunct="1">
              <a:spcBef>
                <a:spcPct val="0"/>
              </a:spcBef>
              <a:buSzTx/>
              <a:buFontTx/>
              <a:buNone/>
              <a:defRPr/>
            </a:pPr>
            <a:r>
              <a:rPr lang="en-GB" altLang="en-US" sz="5400">
                <a:solidFill>
                  <a:srgbClr val="FFFFFF"/>
                </a:solidFill>
                <a:latin typeface="+mj-lt"/>
                <a:ea typeface="Ebrima" panose="02000000000000000000" pitchFamily="2" charset="0"/>
                <a:cs typeface="Ebrima" panose="02000000000000000000" pitchFamily="2" charset="0"/>
              </a:rPr>
              <a:t>Thank you</a:t>
            </a:r>
            <a:endParaRPr lang="en-US" altLang="en-US" sz="5400">
              <a:solidFill>
                <a:srgbClr val="FFFFFF"/>
              </a:solidFill>
              <a:latin typeface="+mj-lt"/>
              <a:ea typeface="Ebrima" panose="02000000000000000000" pitchFamily="2" charset="0"/>
              <a:cs typeface="Ebrima" panose="02000000000000000000" pitchFamily="2" charset="0"/>
            </a:endParaRPr>
          </a:p>
        </p:txBody>
      </p:sp>
      <p:pic>
        <p:nvPicPr>
          <p:cNvPr id="103428" name="Graphic 2" descr="Thumbs Up Sign">
            <a:extLst>
              <a:ext uri="{FF2B5EF4-FFF2-40B4-BE49-F238E27FC236}">
                <a16:creationId xmlns:a16="http://schemas.microsoft.com/office/drawing/2014/main" id="{8D564D79-1342-4792-A0A6-112B0418E8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150" y="2490788"/>
            <a:ext cx="26797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9" name="Date Placeholder 1">
            <a:extLst>
              <a:ext uri="{FF2B5EF4-FFF2-40B4-BE49-F238E27FC236}">
                <a16:creationId xmlns:a16="http://schemas.microsoft.com/office/drawing/2014/main" id="{014BA3DF-FBBC-45BD-831A-C886D9C5582E}"/>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fontAlgn="base">
              <a:lnSpc>
                <a:spcPct val="100000"/>
              </a:lnSpc>
              <a:spcBef>
                <a:spcPct val="0"/>
              </a:spcBef>
              <a:spcAft>
                <a:spcPct val="0"/>
              </a:spcAft>
              <a:buSzTx/>
              <a:buFontTx/>
              <a:buNone/>
            </a:pPr>
            <a:r>
              <a:rPr lang="en-GB" altLang="en-US" sz="1200">
                <a:solidFill>
                  <a:srgbClr val="898989"/>
                </a:solidFill>
              </a:rPr>
              <a:t>4/16/2020</a:t>
            </a:r>
          </a:p>
        </p:txBody>
      </p:sp>
      <p:sp>
        <p:nvSpPr>
          <p:cNvPr id="103430" name="Footer Placeholder 2">
            <a:extLst>
              <a:ext uri="{FF2B5EF4-FFF2-40B4-BE49-F238E27FC236}">
                <a16:creationId xmlns:a16="http://schemas.microsoft.com/office/drawing/2014/main" id="{0AEA7F1D-B089-4447-A796-5D90CE4E8605}"/>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nSpc>
                <a:spcPct val="100000"/>
              </a:lnSpc>
              <a:spcBef>
                <a:spcPct val="0"/>
              </a:spcBef>
              <a:buSzTx/>
              <a:buFontTx/>
              <a:buNone/>
            </a:pPr>
            <a:r>
              <a:rPr lang="en-GB" altLang="en-US" sz="1200">
                <a:solidFill>
                  <a:srgbClr val="898989"/>
                </a:solidFill>
              </a:rPr>
              <a:t>Innovation Software </a:t>
            </a:r>
          </a:p>
        </p:txBody>
      </p:sp>
      <p:sp>
        <p:nvSpPr>
          <p:cNvPr id="103431" name="Slide Number Placeholder 3">
            <a:extLst>
              <a:ext uri="{FF2B5EF4-FFF2-40B4-BE49-F238E27FC236}">
                <a16:creationId xmlns:a16="http://schemas.microsoft.com/office/drawing/2014/main" id="{BAB2FF75-1DEB-4176-8618-6622A63C166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nSpc>
                <a:spcPct val="100000"/>
              </a:lnSpc>
              <a:spcBef>
                <a:spcPct val="0"/>
              </a:spcBef>
              <a:buSzTx/>
              <a:buFontTx/>
              <a:buNone/>
            </a:pPr>
            <a:fld id="{FBF908FF-D921-477F-A61D-DB338E878286}" type="slidenum">
              <a:rPr lang="en-US" altLang="en-US" sz="1200" dirty="0" smtClean="0">
                <a:solidFill>
                  <a:srgbClr val="898989"/>
                </a:solidFill>
              </a:rPr>
              <a:pPr>
                <a:lnSpc>
                  <a:spcPct val="100000"/>
                </a:lnSpc>
                <a:spcBef>
                  <a:spcPct val="0"/>
                </a:spcBef>
                <a:buSzTx/>
                <a:buFontTx/>
                <a:buNone/>
              </a:pPr>
              <a:t>19</a:t>
            </a:fld>
            <a:endParaRPr lang="en-US" altLang="en-US" sz="1200">
              <a:solidFill>
                <a:srgbClr val="898989"/>
              </a:solidFill>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744C46-5543-4528-A25A-E6DBBE61D8AC}"/>
              </a:ext>
            </a:extLst>
          </p:cNvPr>
          <p:cNvPicPr>
            <a:picLocks noChangeAspect="1"/>
          </p:cNvPicPr>
          <p:nvPr/>
        </p:nvPicPr>
        <p:blipFill rotWithShape="1">
          <a:blip r:embed="rId2"/>
          <a:srcRect t="11067"/>
          <a:stretch/>
        </p:blipFill>
        <p:spPr>
          <a:xfrm>
            <a:off x="0" y="10"/>
            <a:ext cx="12191980" cy="6857990"/>
          </a:xfrm>
          <a:prstGeom prst="rect">
            <a:avLst/>
          </a:prstGeom>
        </p:spPr>
      </p:pic>
      <p:sp>
        <p:nvSpPr>
          <p:cNvPr id="8" name="Rectangle 10">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858A351-0E42-49E3-A250-46CB237EF27F}"/>
              </a:ext>
            </a:extLst>
          </p:cNvPr>
          <p:cNvSpPr/>
          <p:nvPr/>
        </p:nvSpPr>
        <p:spPr>
          <a:xfrm>
            <a:off x="3048000" y="2505670"/>
            <a:ext cx="6096000" cy="2585323"/>
          </a:xfrm>
          <a:prstGeom prst="rect">
            <a:avLst/>
          </a:prstGeom>
        </p:spPr>
        <p:txBody>
          <a:bodyPr anchor="t">
            <a:spAutoFit/>
          </a:bodyPr>
          <a:lstStyle/>
          <a:p>
            <a:pPr lvl="1" algn="ctr">
              <a:spcAft>
                <a:spcPts val="600"/>
              </a:spcAft>
              <a:defRPr/>
            </a:pPr>
            <a:r>
              <a:rPr lang="en-GB" sz="4800">
                <a:solidFill>
                  <a:srgbClr val="D2232A"/>
                </a:solidFill>
                <a:latin typeface="Calibri"/>
                <a:cs typeface="Calibri"/>
              </a:rPr>
              <a:t>Where </a:t>
            </a:r>
            <a:br>
              <a:rPr lang="en-GB" sz="4800">
                <a:solidFill>
                  <a:srgbClr val="D2232A"/>
                </a:solidFill>
              </a:rPr>
            </a:br>
            <a:r>
              <a:rPr lang="en-GB" sz="4800">
                <a:solidFill>
                  <a:srgbClr val="D2232A"/>
                </a:solidFill>
                <a:latin typeface="Calibri"/>
                <a:cs typeface="Calibri"/>
              </a:rPr>
              <a:t>Human meets </a:t>
            </a:r>
            <a:br>
              <a:rPr lang="en-GB" sz="4800">
                <a:solidFill>
                  <a:srgbClr val="D2232A"/>
                </a:solidFill>
                <a:latin typeface="Calibri"/>
              </a:rPr>
            </a:br>
            <a:r>
              <a:rPr lang="en-GB" sz="4800">
                <a:solidFill>
                  <a:srgbClr val="D2232A"/>
                </a:solidFill>
                <a:latin typeface="Calibri"/>
                <a:cs typeface="Calibri"/>
              </a:rPr>
              <a:t>AI</a:t>
            </a:r>
            <a:br>
              <a:rPr lang="en-GB">
                <a:solidFill>
                  <a:srgbClr val="D2232A"/>
                </a:solidFill>
              </a:rPr>
            </a:br>
            <a:endParaRPr lang="en-GB"/>
          </a:p>
        </p:txBody>
      </p:sp>
    </p:spTree>
    <p:extLst>
      <p:ext uri="{BB962C8B-B14F-4D97-AF65-F5344CB8AC3E}">
        <p14:creationId xmlns:p14="http://schemas.microsoft.com/office/powerpoint/2010/main" val="2667952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2232A"/>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31A9F2-F022-4CA1-83C1-C02B05ED7A8F}"/>
              </a:ext>
            </a:extLst>
          </p:cNvPr>
          <p:cNvSpPr/>
          <p:nvPr/>
        </p:nvSpPr>
        <p:spPr>
          <a:xfrm>
            <a:off x="3048000" y="2505670"/>
            <a:ext cx="6096000" cy="1846659"/>
          </a:xfrm>
          <a:prstGeom prst="rect">
            <a:avLst/>
          </a:prstGeom>
        </p:spPr>
        <p:txBody>
          <a:bodyPr anchor="t">
            <a:spAutoFit/>
          </a:bodyPr>
          <a:lstStyle/>
          <a:p>
            <a:pPr lvl="1" algn="ctr">
              <a:defRPr/>
            </a:pPr>
            <a:r>
              <a:rPr lang="en-GB" sz="4800">
                <a:solidFill>
                  <a:schemeClr val="bg1"/>
                </a:solidFill>
                <a:latin typeface="Calibri"/>
                <a:cs typeface="Calibri"/>
              </a:rPr>
              <a:t>Case </a:t>
            </a:r>
            <a:br>
              <a:rPr lang="en-GB" sz="4800">
                <a:solidFill>
                  <a:schemeClr val="bg1"/>
                </a:solidFill>
                <a:latin typeface="Calibri"/>
                <a:cs typeface="Calibri"/>
              </a:rPr>
            </a:br>
            <a:r>
              <a:rPr lang="en-GB" sz="4800">
                <a:solidFill>
                  <a:schemeClr val="bg1"/>
                </a:solidFill>
                <a:latin typeface="Calibri"/>
                <a:cs typeface="Calibri"/>
              </a:rPr>
              <a:t>Studies</a:t>
            </a:r>
            <a:br>
              <a:rPr lang="en-GB">
                <a:latin typeface="Calibri"/>
              </a:rPr>
            </a:br>
            <a:endParaRPr lang="en-GB">
              <a:cs typeface="Calibri"/>
            </a:endParaRPr>
          </a:p>
        </p:txBody>
      </p:sp>
    </p:spTree>
    <p:extLst>
      <p:ext uri="{BB962C8B-B14F-4D97-AF65-F5344CB8AC3E}">
        <p14:creationId xmlns:p14="http://schemas.microsoft.com/office/powerpoint/2010/main" val="1284672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DF113F20-2EAB-4A95-8B31-36054A97CEA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718" y="3717"/>
            <a:ext cx="6822687" cy="6850565"/>
          </a:xfrm>
          <a:prstGeom prst="rect">
            <a:avLst/>
          </a:prstGeom>
        </p:spPr>
      </p:pic>
      <p:sp>
        <p:nvSpPr>
          <p:cNvPr id="40962" name="Title 1">
            <a:extLst>
              <a:ext uri="{FF2B5EF4-FFF2-40B4-BE49-F238E27FC236}">
                <a16:creationId xmlns:a16="http://schemas.microsoft.com/office/drawing/2014/main" id="{87A3EB4C-B2F3-46E5-8A06-B33EB0B32C7C}"/>
              </a:ext>
            </a:extLst>
          </p:cNvPr>
          <p:cNvSpPr txBox="1">
            <a:spLocks noGrp="1" noChangeArrowheads="1"/>
          </p:cNvSpPr>
          <p:nvPr>
            <p:ph type="ctrTitle"/>
          </p:nvPr>
        </p:nvSpPr>
        <p:spPr>
          <a:xfrm>
            <a:off x="0" y="211138"/>
            <a:ext cx="12192000" cy="244475"/>
          </a:xfrm>
          <a:solidFill>
            <a:srgbClr val="D2232A"/>
          </a:solidFill>
        </p:spPr>
        <p:txBody>
          <a:bodyPr anchorCtr="0"/>
          <a:lstStyle/>
          <a:p>
            <a:pPr algn="l" eaLnBrk="1" hangingPunct="1"/>
            <a:r>
              <a:rPr lang="en-GB" altLang="en-US" sz="1100">
                <a:solidFill>
                  <a:schemeClr val="bg1"/>
                </a:solidFill>
                <a:latin typeface="Calibri Light" panose="020F0302020204030204" pitchFamily="34" charset="0"/>
              </a:rPr>
              <a:t>								                       			                        Innovation Software</a:t>
            </a:r>
          </a:p>
        </p:txBody>
      </p:sp>
      <p:sp>
        <p:nvSpPr>
          <p:cNvPr id="40966" name="Date Placeholder 2">
            <a:extLst>
              <a:ext uri="{FF2B5EF4-FFF2-40B4-BE49-F238E27FC236}">
                <a16:creationId xmlns:a16="http://schemas.microsoft.com/office/drawing/2014/main" id="{91C399E5-C9CE-4C0B-A768-324711DBC696}"/>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fontAlgn="base">
              <a:lnSpc>
                <a:spcPct val="100000"/>
              </a:lnSpc>
              <a:spcBef>
                <a:spcPct val="0"/>
              </a:spcBef>
              <a:spcAft>
                <a:spcPct val="0"/>
              </a:spcAft>
              <a:buSzTx/>
              <a:buFontTx/>
              <a:buNone/>
            </a:pPr>
            <a:r>
              <a:rPr lang="en-US" altLang="en-US" sz="1200">
                <a:solidFill>
                  <a:srgbClr val="898989"/>
                </a:solidFill>
              </a:rPr>
              <a:t>13/05/2020</a:t>
            </a:r>
          </a:p>
        </p:txBody>
      </p:sp>
      <p:sp>
        <p:nvSpPr>
          <p:cNvPr id="40967" name="Footer Placeholder 3">
            <a:extLst>
              <a:ext uri="{FF2B5EF4-FFF2-40B4-BE49-F238E27FC236}">
                <a16:creationId xmlns:a16="http://schemas.microsoft.com/office/drawing/2014/main" id="{CCEC5DFC-B82C-478A-835B-C41424102A6F}"/>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nSpc>
                <a:spcPct val="100000"/>
              </a:lnSpc>
              <a:spcBef>
                <a:spcPct val="0"/>
              </a:spcBef>
              <a:buSzTx/>
              <a:buFontTx/>
              <a:buNone/>
            </a:pPr>
            <a:r>
              <a:rPr lang="en-GB" altLang="en-US" sz="1200">
                <a:solidFill>
                  <a:srgbClr val="898989"/>
                </a:solidFill>
              </a:rPr>
              <a:t>Innovation Software </a:t>
            </a:r>
          </a:p>
        </p:txBody>
      </p:sp>
      <p:sp>
        <p:nvSpPr>
          <p:cNvPr id="40968" name="Slide Number Placeholder 4">
            <a:extLst>
              <a:ext uri="{FF2B5EF4-FFF2-40B4-BE49-F238E27FC236}">
                <a16:creationId xmlns:a16="http://schemas.microsoft.com/office/drawing/2014/main" id="{F00CD3FD-56B3-4E99-828B-184980F9596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nSpc>
                <a:spcPct val="100000"/>
              </a:lnSpc>
              <a:spcBef>
                <a:spcPct val="0"/>
              </a:spcBef>
              <a:buSzTx/>
              <a:buFontTx/>
              <a:buNone/>
            </a:pPr>
            <a:fld id="{84A3206A-CCBC-4834-9EA4-EA66128E0292}" type="slidenum">
              <a:rPr lang="en-US" altLang="en-US" sz="1200" smtClean="0">
                <a:solidFill>
                  <a:srgbClr val="898989"/>
                </a:solidFill>
              </a:rPr>
              <a:pPr>
                <a:lnSpc>
                  <a:spcPct val="100000"/>
                </a:lnSpc>
                <a:spcBef>
                  <a:spcPct val="0"/>
                </a:spcBef>
                <a:buSzTx/>
                <a:buFontTx/>
                <a:buNone/>
              </a:pPr>
              <a:t>4</a:t>
            </a:fld>
            <a:endParaRPr lang="en-US" altLang="en-US" sz="1200">
              <a:solidFill>
                <a:srgbClr val="898989"/>
              </a:solidFill>
            </a:endParaRPr>
          </a:p>
        </p:txBody>
      </p:sp>
      <p:sp>
        <p:nvSpPr>
          <p:cNvPr id="10" name="TextBox 9">
            <a:extLst>
              <a:ext uri="{FF2B5EF4-FFF2-40B4-BE49-F238E27FC236}">
                <a16:creationId xmlns:a16="http://schemas.microsoft.com/office/drawing/2014/main" id="{35674BCA-7875-4CBE-ABAF-0DD248D5FDFA}"/>
              </a:ext>
            </a:extLst>
          </p:cNvPr>
          <p:cNvSpPr txBox="1"/>
          <p:nvPr/>
        </p:nvSpPr>
        <p:spPr>
          <a:xfrm>
            <a:off x="6988097" y="716737"/>
            <a:ext cx="4783138" cy="5355312"/>
          </a:xfrm>
          <a:prstGeom prst="rect">
            <a:avLst/>
          </a:prstGeom>
          <a:noFill/>
        </p:spPr>
        <p:txBody>
          <a:bodyPr anchor="t">
            <a:spAutoFit/>
          </a:bodyPr>
          <a:lstStyle/>
          <a:p>
            <a:r>
              <a:rPr lang="en-US" sz="1400" b="1">
                <a:latin typeface="Calibri"/>
                <a:cs typeface="Calibri"/>
              </a:rPr>
              <a:t>Problem</a:t>
            </a:r>
            <a:endParaRPr lang="en-GB" sz="1400">
              <a:latin typeface="Calibri"/>
              <a:cs typeface="Calibri"/>
            </a:endParaRPr>
          </a:p>
          <a:p>
            <a:pPr marL="285750" indent="-285750">
              <a:buFont typeface="Arial,Sans-Serif"/>
              <a:buChar char="•"/>
            </a:pPr>
            <a:r>
              <a:rPr lang="en-GB" sz="1400">
                <a:latin typeface="Calibri"/>
                <a:cs typeface="Calibri"/>
              </a:rPr>
              <a:t>$US 1.1 Billion T/O</a:t>
            </a:r>
            <a:endParaRPr lang="en-US" sz="1400">
              <a:latin typeface="Calibri"/>
              <a:cs typeface="Calibri"/>
            </a:endParaRPr>
          </a:p>
          <a:p>
            <a:pPr marL="285750" indent="-285750">
              <a:buFont typeface="Arial,Sans-Serif"/>
              <a:buChar char="•"/>
            </a:pPr>
            <a:r>
              <a:rPr lang="en-GB" sz="1400">
                <a:latin typeface="Calibri"/>
                <a:cs typeface="Calibri"/>
              </a:rPr>
              <a:t>Massive A/R globally – particularly UK, USA,</a:t>
            </a:r>
            <a:br>
              <a:rPr lang="en-GB" sz="1400" dirty="0">
                <a:latin typeface="Calibri"/>
                <a:cs typeface="Calibri"/>
              </a:rPr>
            </a:br>
            <a:r>
              <a:rPr lang="en-GB" sz="1400">
                <a:latin typeface="Calibri"/>
                <a:cs typeface="Calibri"/>
              </a:rPr>
              <a:t>Germany &amp; Australia</a:t>
            </a:r>
            <a:endParaRPr lang="en-US" sz="1400">
              <a:latin typeface="Calibri"/>
              <a:cs typeface="Calibri"/>
            </a:endParaRPr>
          </a:p>
          <a:p>
            <a:pPr marL="285750" indent="-285750">
              <a:buFont typeface="Arial,Sans-Serif"/>
              <a:buChar char="•"/>
            </a:pPr>
            <a:r>
              <a:rPr lang="en-GB" sz="1400">
                <a:latin typeface="Calibri"/>
                <a:cs typeface="Calibri"/>
              </a:rPr>
              <a:t>No global policies on Collections</a:t>
            </a:r>
            <a:endParaRPr lang="en-US" sz="1400">
              <a:latin typeface="Calibri"/>
              <a:cs typeface="Calibri"/>
            </a:endParaRPr>
          </a:p>
          <a:p>
            <a:pPr marL="285750" indent="-285750">
              <a:buFont typeface="Arial,Sans-Serif"/>
              <a:buChar char="•"/>
            </a:pPr>
            <a:endParaRPr lang="en-GB" sz="1400">
              <a:latin typeface="Calibri"/>
              <a:cs typeface="Calibri"/>
            </a:endParaRPr>
          </a:p>
          <a:p>
            <a:r>
              <a:rPr lang="en-GB" sz="1400" b="1">
                <a:latin typeface="Calibri"/>
                <a:cs typeface="Calibri"/>
              </a:rPr>
              <a:t>Solution</a:t>
            </a:r>
            <a:endParaRPr lang="en-US" sz="1400">
              <a:latin typeface="Calibri"/>
              <a:cs typeface="Calibri"/>
            </a:endParaRPr>
          </a:p>
          <a:p>
            <a:pPr marL="285750" indent="-285750">
              <a:buFont typeface="Arial,Sans-Serif"/>
              <a:buChar char="•"/>
            </a:pPr>
            <a:r>
              <a:rPr lang="en-GB" sz="1400">
                <a:latin typeface="Calibri"/>
                <a:cs typeface="Calibri"/>
              </a:rPr>
              <a:t>Introduced </a:t>
            </a:r>
            <a:r>
              <a:rPr lang="en-GB" sz="1400" err="1">
                <a:latin typeface="Calibri"/>
                <a:cs typeface="Calibri"/>
              </a:rPr>
              <a:t>CreditForce</a:t>
            </a:r>
            <a:r>
              <a:rPr lang="en-GB" sz="1400" dirty="0">
                <a:latin typeface="Calibri"/>
                <a:cs typeface="Calibri"/>
              </a:rPr>
              <a:t> </a:t>
            </a:r>
            <a:endParaRPr lang="en-US" sz="1400" dirty="0">
              <a:latin typeface="Calibri"/>
              <a:cs typeface="Calibri"/>
            </a:endParaRPr>
          </a:p>
          <a:p>
            <a:pPr marL="285750" indent="-285750">
              <a:buFont typeface="Arial,Sans-Serif"/>
              <a:buChar char="•"/>
            </a:pPr>
            <a:r>
              <a:rPr lang="en-GB" sz="1400">
                <a:latin typeface="Calibri"/>
                <a:cs typeface="Calibri"/>
              </a:rPr>
              <a:t>Introduced Collections Letters and Statements</a:t>
            </a:r>
            <a:endParaRPr lang="en-US" sz="1400">
              <a:latin typeface="Calibri"/>
              <a:cs typeface="Calibri"/>
            </a:endParaRPr>
          </a:p>
          <a:p>
            <a:pPr marL="285750" indent="-285750">
              <a:buFont typeface="Arial,Sans-Serif"/>
              <a:buChar char="•"/>
            </a:pPr>
            <a:r>
              <a:rPr lang="en-GB" sz="1400">
                <a:latin typeface="Calibri"/>
                <a:cs typeface="Calibri"/>
              </a:rPr>
              <a:t>Introduced focus on High Value bills and Proactive actions to check Bills would be approved – days after Bill sent out rather than waiting until due, or past due</a:t>
            </a:r>
            <a:endParaRPr lang="en-US" sz="1400">
              <a:latin typeface="Calibri"/>
              <a:cs typeface="Calibri"/>
            </a:endParaRPr>
          </a:p>
          <a:p>
            <a:pPr marL="285750" indent="-285750">
              <a:buFont typeface="Arial,Sans-Serif"/>
              <a:buChar char="•"/>
            </a:pPr>
            <a:r>
              <a:rPr lang="en-GB" sz="1400">
                <a:latin typeface="Calibri"/>
                <a:cs typeface="Calibri"/>
              </a:rPr>
              <a:t>Introduced Top Down reporting in A/R and WIP</a:t>
            </a:r>
            <a:endParaRPr lang="en-US" sz="1400">
              <a:latin typeface="Calibri"/>
              <a:cs typeface="Calibri"/>
            </a:endParaRPr>
          </a:p>
          <a:p>
            <a:pPr marL="285750" indent="-285750">
              <a:buFont typeface="Arial,Sans-Serif"/>
              <a:buChar char="•"/>
            </a:pPr>
            <a:endParaRPr lang="en-GB" sz="1400">
              <a:latin typeface="Calibri"/>
              <a:cs typeface="Calibri"/>
            </a:endParaRPr>
          </a:p>
          <a:p>
            <a:pPr marL="0" indent="0">
              <a:buNone/>
            </a:pPr>
            <a:r>
              <a:rPr lang="en-GB" sz="1400" b="1">
                <a:latin typeface="Calibri"/>
                <a:cs typeface="Calibri"/>
              </a:rPr>
              <a:t>Result</a:t>
            </a:r>
            <a:endParaRPr lang="en-GB" sz="1400">
              <a:latin typeface="Calibri"/>
              <a:cs typeface="Calibri"/>
            </a:endParaRPr>
          </a:p>
          <a:p>
            <a:pPr marL="285750" indent="-285750">
              <a:buFont typeface="Arial" panose="020B0604020202020204" pitchFamily="34" charset="0"/>
              <a:buChar char="•"/>
            </a:pPr>
            <a:r>
              <a:rPr lang="en-GB" sz="1400">
                <a:latin typeface="Calibri"/>
                <a:cs typeface="Calibri"/>
              </a:rPr>
              <a:t>“We collected more than we have ever done in the past. Our Partners do not know what to do with the money”–</a:t>
            </a:r>
            <a:r>
              <a:rPr lang="en-GB" sz="1400" i="1">
                <a:latin typeface="Calibri"/>
                <a:cs typeface="Calibri"/>
              </a:rPr>
              <a:t>Daryl Schimpf, CFO BM Americas. </a:t>
            </a:r>
          </a:p>
          <a:p>
            <a:pPr marL="285750" indent="-285750">
              <a:buFont typeface="Arial" panose="020B0604020202020204" pitchFamily="34" charset="0"/>
              <a:buChar char="•"/>
            </a:pPr>
            <a:r>
              <a:rPr lang="en-GB" sz="1400">
                <a:latin typeface="Calibri"/>
                <a:cs typeface="Calibri"/>
              </a:rPr>
              <a:t>Excellent collections to June Year-End “It made our lives much easier” – </a:t>
            </a:r>
            <a:br>
              <a:rPr lang="en-GB" sz="1400" dirty="0">
                <a:latin typeface="Calibri"/>
                <a:cs typeface="Calibri"/>
              </a:rPr>
            </a:br>
            <a:r>
              <a:rPr lang="en-GB" sz="1400" i="1">
                <a:latin typeface="Calibri"/>
                <a:cs typeface="Calibri"/>
              </a:rPr>
              <a:t>Amsterdam, Australia, London, Latin American </a:t>
            </a:r>
            <a:br>
              <a:rPr lang="en-GB" sz="1400" i="1" dirty="0">
                <a:latin typeface="Calibri"/>
                <a:cs typeface="Calibri"/>
              </a:rPr>
            </a:br>
            <a:r>
              <a:rPr lang="en-GB" sz="1400" i="1">
                <a:latin typeface="Calibri"/>
                <a:cs typeface="Calibri"/>
              </a:rPr>
              <a:t>and SE Asia offices. </a:t>
            </a:r>
            <a:endParaRPr lang="en-GB" sz="1400" i="1">
              <a:cs typeface="Calibri" pitchFamily="34" charset="0"/>
            </a:endParaRPr>
          </a:p>
          <a:p>
            <a:pPr marL="285750" indent="-285750">
              <a:buFont typeface="Arial" panose="020B0604020202020204" pitchFamily="34" charset="0"/>
              <a:buChar char="•"/>
            </a:pPr>
            <a:endParaRPr lang="en-GB" sz="1600">
              <a:cs typeface="Calibri" pitchFamily="34" charset="0"/>
            </a:endParaRPr>
          </a:p>
          <a:p>
            <a:pPr marL="285750" indent="-285750">
              <a:buFontTx/>
              <a:buChar char="-"/>
              <a:defRPr/>
            </a:pPr>
            <a:endParaRPr lang="en-US"/>
          </a:p>
        </p:txBody>
      </p:sp>
      <p:pic>
        <p:nvPicPr>
          <p:cNvPr id="7" name="Picture 7" descr="A close up of a sign&#10;&#10;Description automatically generated">
            <a:extLst>
              <a:ext uri="{FF2B5EF4-FFF2-40B4-BE49-F238E27FC236}">
                <a16:creationId xmlns:a16="http://schemas.microsoft.com/office/drawing/2014/main" id="{8F0D1AEE-046B-40AF-815B-CA1045EBC96B}"/>
              </a:ext>
            </a:extLst>
          </p:cNvPr>
          <p:cNvPicPr>
            <a:picLocks noChangeAspect="1"/>
          </p:cNvPicPr>
          <p:nvPr/>
        </p:nvPicPr>
        <p:blipFill>
          <a:blip r:embed="rId5"/>
          <a:stretch>
            <a:fillRect/>
          </a:stretch>
        </p:blipFill>
        <p:spPr>
          <a:xfrm>
            <a:off x="217449" y="713976"/>
            <a:ext cx="2743200" cy="950976"/>
          </a:xfrm>
          <a:prstGeom prst="rect">
            <a:avLst/>
          </a:prstGeom>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A picture containing star, light, night&#10;&#10;Description automatically generated">
            <a:extLst>
              <a:ext uri="{FF2B5EF4-FFF2-40B4-BE49-F238E27FC236}">
                <a16:creationId xmlns:a16="http://schemas.microsoft.com/office/drawing/2014/main" id="{2610DF7B-BAAE-4B8F-99A3-FCC0EDEDEF7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9344" t="-539" r="24888" b="322"/>
          <a:stretch/>
        </p:blipFill>
        <p:spPr>
          <a:xfrm>
            <a:off x="-1" y="-71020"/>
            <a:ext cx="6384929" cy="6926350"/>
          </a:xfrm>
          <a:prstGeom prst="rect">
            <a:avLst/>
          </a:prstGeom>
        </p:spPr>
      </p:pic>
      <p:sp>
        <p:nvSpPr>
          <p:cNvPr id="40962" name="Title 1">
            <a:extLst>
              <a:ext uri="{FF2B5EF4-FFF2-40B4-BE49-F238E27FC236}">
                <a16:creationId xmlns:a16="http://schemas.microsoft.com/office/drawing/2014/main" id="{87A3EB4C-B2F3-46E5-8A06-B33EB0B32C7C}"/>
              </a:ext>
            </a:extLst>
          </p:cNvPr>
          <p:cNvSpPr txBox="1">
            <a:spLocks noGrp="1" noChangeArrowheads="1"/>
          </p:cNvSpPr>
          <p:nvPr>
            <p:ph type="ctrTitle"/>
          </p:nvPr>
        </p:nvSpPr>
        <p:spPr>
          <a:xfrm>
            <a:off x="0" y="211138"/>
            <a:ext cx="12192000" cy="244475"/>
          </a:xfrm>
          <a:solidFill>
            <a:srgbClr val="D2232A"/>
          </a:solidFill>
        </p:spPr>
        <p:txBody>
          <a:bodyPr anchorCtr="0"/>
          <a:lstStyle/>
          <a:p>
            <a:pPr algn="l" eaLnBrk="1" hangingPunct="1"/>
            <a:r>
              <a:rPr lang="en-GB" altLang="en-US" sz="1100">
                <a:solidFill>
                  <a:schemeClr val="bg1"/>
                </a:solidFill>
                <a:latin typeface="Calibri Light" panose="020F0302020204030204" pitchFamily="34" charset="0"/>
              </a:rPr>
              <a:t>								                       			                        Innovation Software</a:t>
            </a:r>
          </a:p>
        </p:txBody>
      </p:sp>
      <p:sp>
        <p:nvSpPr>
          <p:cNvPr id="40966" name="Date Placeholder 2">
            <a:extLst>
              <a:ext uri="{FF2B5EF4-FFF2-40B4-BE49-F238E27FC236}">
                <a16:creationId xmlns:a16="http://schemas.microsoft.com/office/drawing/2014/main" id="{91C399E5-C9CE-4C0B-A768-324711DBC696}"/>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fontAlgn="base">
              <a:lnSpc>
                <a:spcPct val="100000"/>
              </a:lnSpc>
              <a:spcBef>
                <a:spcPct val="0"/>
              </a:spcBef>
              <a:spcAft>
                <a:spcPct val="0"/>
              </a:spcAft>
              <a:buSzTx/>
              <a:buFontTx/>
              <a:buNone/>
            </a:pPr>
            <a:r>
              <a:rPr lang="en-US" altLang="en-US" sz="1200">
                <a:solidFill>
                  <a:srgbClr val="898989"/>
                </a:solidFill>
              </a:rPr>
              <a:t>13/05/2020</a:t>
            </a:r>
          </a:p>
        </p:txBody>
      </p:sp>
      <p:sp>
        <p:nvSpPr>
          <p:cNvPr id="40967" name="Footer Placeholder 3">
            <a:extLst>
              <a:ext uri="{FF2B5EF4-FFF2-40B4-BE49-F238E27FC236}">
                <a16:creationId xmlns:a16="http://schemas.microsoft.com/office/drawing/2014/main" id="{CCEC5DFC-B82C-478A-835B-C41424102A6F}"/>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nSpc>
                <a:spcPct val="100000"/>
              </a:lnSpc>
              <a:spcBef>
                <a:spcPct val="0"/>
              </a:spcBef>
              <a:buSzTx/>
              <a:buFontTx/>
              <a:buNone/>
            </a:pPr>
            <a:r>
              <a:rPr lang="en-GB" altLang="en-US" sz="1200">
                <a:solidFill>
                  <a:srgbClr val="898989"/>
                </a:solidFill>
              </a:rPr>
              <a:t>Innovation Software </a:t>
            </a:r>
          </a:p>
        </p:txBody>
      </p:sp>
      <p:sp>
        <p:nvSpPr>
          <p:cNvPr id="40968" name="Slide Number Placeholder 4">
            <a:extLst>
              <a:ext uri="{FF2B5EF4-FFF2-40B4-BE49-F238E27FC236}">
                <a16:creationId xmlns:a16="http://schemas.microsoft.com/office/drawing/2014/main" id="{F00CD3FD-56B3-4E99-828B-184980F9596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nSpc>
                <a:spcPct val="100000"/>
              </a:lnSpc>
              <a:spcBef>
                <a:spcPct val="0"/>
              </a:spcBef>
              <a:buSzTx/>
              <a:buFontTx/>
              <a:buNone/>
            </a:pPr>
            <a:fld id="{84A3206A-CCBC-4834-9EA4-EA66128E0292}" type="slidenum">
              <a:rPr lang="en-US" altLang="en-US" sz="1200" dirty="0" smtClean="0">
                <a:solidFill>
                  <a:srgbClr val="898989"/>
                </a:solidFill>
              </a:rPr>
              <a:pPr>
                <a:lnSpc>
                  <a:spcPct val="100000"/>
                </a:lnSpc>
                <a:spcBef>
                  <a:spcPct val="0"/>
                </a:spcBef>
                <a:buSzTx/>
                <a:buFontTx/>
                <a:buNone/>
              </a:pPr>
              <a:t>5</a:t>
            </a:fld>
            <a:endParaRPr lang="en-US" altLang="en-US" sz="1200">
              <a:solidFill>
                <a:srgbClr val="898989"/>
              </a:solidFill>
            </a:endParaRPr>
          </a:p>
        </p:txBody>
      </p:sp>
      <p:sp>
        <p:nvSpPr>
          <p:cNvPr id="10" name="TextBox 9">
            <a:extLst>
              <a:ext uri="{FF2B5EF4-FFF2-40B4-BE49-F238E27FC236}">
                <a16:creationId xmlns:a16="http://schemas.microsoft.com/office/drawing/2014/main" id="{35674BCA-7875-4CBE-ABAF-0DD248D5FDFA}"/>
              </a:ext>
            </a:extLst>
          </p:cNvPr>
          <p:cNvSpPr txBox="1"/>
          <p:nvPr/>
        </p:nvSpPr>
        <p:spPr>
          <a:xfrm>
            <a:off x="6988097" y="670274"/>
            <a:ext cx="4848186" cy="6463308"/>
          </a:xfrm>
          <a:prstGeom prst="rect">
            <a:avLst/>
          </a:prstGeom>
          <a:noFill/>
        </p:spPr>
        <p:txBody>
          <a:bodyPr wrap="square" anchor="t">
            <a:spAutoFit/>
          </a:bodyPr>
          <a:lstStyle/>
          <a:p>
            <a:r>
              <a:rPr lang="en-US" sz="1400" b="1">
                <a:latin typeface="Calibri"/>
                <a:cs typeface="Calibri"/>
              </a:rPr>
              <a:t>Problem</a:t>
            </a:r>
            <a:endParaRPr lang="en-GB" sz="1400">
              <a:latin typeface="Calibri"/>
              <a:cs typeface="Calibri"/>
            </a:endParaRPr>
          </a:p>
          <a:p>
            <a:pPr marL="285750" indent="-285750">
              <a:buFont typeface="Arial,Sans-Serif"/>
              <a:buChar char="•"/>
            </a:pPr>
            <a:r>
              <a:rPr lang="en-GB" sz="1400">
                <a:latin typeface="Calibri"/>
                <a:cs typeface="Calibri"/>
              </a:rPr>
              <a:t>$US 800 million T/O Globally</a:t>
            </a:r>
            <a:endParaRPr lang="en-US" sz="1400">
              <a:latin typeface="Calibri"/>
              <a:cs typeface="Calibri"/>
            </a:endParaRPr>
          </a:p>
          <a:p>
            <a:pPr marL="285750" indent="-285750">
              <a:buFont typeface="Arial,Sans-Serif"/>
              <a:buChar char="•"/>
            </a:pPr>
            <a:r>
              <a:rPr lang="en-GB" sz="1400">
                <a:latin typeface="Calibri"/>
                <a:cs typeface="Calibri"/>
              </a:rPr>
              <a:t>A/R out of control</a:t>
            </a:r>
            <a:endParaRPr lang="en-US" sz="1400">
              <a:latin typeface="Calibri"/>
              <a:cs typeface="Calibri"/>
            </a:endParaRPr>
          </a:p>
          <a:p>
            <a:pPr marL="285750" indent="-285750">
              <a:buFont typeface="Arial,Sans-Serif"/>
              <a:buChar char="•"/>
            </a:pPr>
            <a:r>
              <a:rPr lang="en-GB" sz="1400">
                <a:latin typeface="Calibri"/>
                <a:cs typeface="Calibri"/>
              </a:rPr>
              <a:t>£15 million Overdraft</a:t>
            </a:r>
            <a:endParaRPr lang="en-US" sz="1400">
              <a:latin typeface="Calibri"/>
              <a:cs typeface="Calibri"/>
            </a:endParaRPr>
          </a:p>
          <a:p>
            <a:pPr marL="285750" indent="-285750">
              <a:buFont typeface="Arial,Sans-Serif"/>
              <a:buChar char="•"/>
            </a:pPr>
            <a:r>
              <a:rPr lang="en-GB" sz="1400">
                <a:latin typeface="Calibri"/>
                <a:cs typeface="Calibri"/>
              </a:rPr>
              <a:t>7 regions and 300 plus Partners acting independently on Collections</a:t>
            </a:r>
            <a:endParaRPr lang="en-US" sz="1400">
              <a:latin typeface="Calibri"/>
              <a:cs typeface="Calibri"/>
            </a:endParaRPr>
          </a:p>
          <a:p>
            <a:pPr marL="285750" indent="-285750">
              <a:buFont typeface="Arial,Sans-Serif"/>
              <a:buChar char="•"/>
            </a:pPr>
            <a:endParaRPr lang="en-GB" sz="1400">
              <a:latin typeface="Calibri"/>
              <a:cs typeface="Calibri"/>
            </a:endParaRPr>
          </a:p>
          <a:p>
            <a:r>
              <a:rPr lang="en-GB" sz="1400" b="1">
                <a:latin typeface="Calibri"/>
                <a:cs typeface="Calibri"/>
              </a:rPr>
              <a:t>Solution</a:t>
            </a:r>
            <a:endParaRPr lang="en-US" sz="1400">
              <a:latin typeface="Calibri"/>
              <a:cs typeface="Calibri"/>
            </a:endParaRPr>
          </a:p>
          <a:p>
            <a:pPr marL="285750" indent="-285750">
              <a:buFont typeface="Arial,Sans-Serif"/>
              <a:buChar char="•"/>
            </a:pPr>
            <a:r>
              <a:rPr lang="en-GB" sz="1400">
                <a:latin typeface="Calibri"/>
                <a:cs typeface="Calibri"/>
              </a:rPr>
              <a:t>Consolidation of 7 regions into one firm-wide structure by harmonising differing regional processes and management of the team</a:t>
            </a:r>
            <a:endParaRPr lang="en-US" sz="1400">
              <a:latin typeface="Calibri"/>
              <a:cs typeface="Calibri"/>
            </a:endParaRPr>
          </a:p>
          <a:p>
            <a:pPr marL="285750" indent="-285750">
              <a:buFont typeface="Arial,Sans-Serif"/>
              <a:buChar char="•"/>
            </a:pPr>
            <a:r>
              <a:rPr lang="en-GB" sz="1400">
                <a:latin typeface="Calibri"/>
                <a:cs typeface="Calibri"/>
              </a:rPr>
              <a:t>Standardisation of  differing collection practices</a:t>
            </a:r>
            <a:endParaRPr lang="en-US" sz="1400">
              <a:latin typeface="Calibri"/>
              <a:cs typeface="Calibri"/>
            </a:endParaRPr>
          </a:p>
          <a:p>
            <a:pPr marL="285750" indent="-285750">
              <a:buFont typeface="Arial,Sans-Serif"/>
              <a:buChar char="•"/>
            </a:pPr>
            <a:r>
              <a:rPr lang="en-GB" sz="1400">
                <a:latin typeface="Calibri"/>
                <a:cs typeface="Calibri"/>
              </a:rPr>
              <a:t>Facilitated outsourcing of the Collections function to Accenture in Bangalore in 2011 with big headcount and cost savings.</a:t>
            </a:r>
          </a:p>
          <a:p>
            <a:pPr marL="285750" indent="-285750">
              <a:buFont typeface="Arial,Sans-Serif"/>
              <a:buChar char="•"/>
              <a:defRPr/>
            </a:pPr>
            <a:endParaRPr lang="en-GB" sz="1400">
              <a:latin typeface="Calibri"/>
              <a:cs typeface="Calibri"/>
            </a:endParaRPr>
          </a:p>
          <a:p>
            <a:pPr>
              <a:defRPr/>
            </a:pPr>
            <a:r>
              <a:rPr lang="en-GB" sz="1400" b="1">
                <a:latin typeface="Calibri"/>
                <a:cs typeface="Calibri"/>
              </a:rPr>
              <a:t>Result</a:t>
            </a:r>
            <a:endParaRPr lang="en-US" sz="1400">
              <a:latin typeface="Calibri"/>
              <a:cs typeface="Calibri"/>
            </a:endParaRPr>
          </a:p>
          <a:p>
            <a:pPr marL="285750" indent="-285750">
              <a:buFont typeface="Arial,Sans-Serif"/>
              <a:buChar char="•"/>
              <a:defRPr/>
            </a:pPr>
            <a:r>
              <a:rPr lang="en-GB" sz="1400">
                <a:latin typeface="Calibri"/>
                <a:cs typeface="Calibri"/>
              </a:rPr>
              <a:t>£9m reduction in 90-day debt from £15.9m</a:t>
            </a:r>
            <a:endParaRPr lang="en-US" sz="1400">
              <a:latin typeface="Calibri"/>
              <a:cs typeface="Calibri"/>
            </a:endParaRPr>
          </a:p>
          <a:p>
            <a:pPr marL="285750" indent="-285750">
              <a:buFont typeface="Arial,Sans-Serif"/>
              <a:buChar char="•"/>
              <a:defRPr/>
            </a:pPr>
            <a:r>
              <a:rPr lang="en-GB" sz="1400">
                <a:latin typeface="Calibri"/>
                <a:cs typeface="Calibri"/>
              </a:rPr>
              <a:t>75% reduction in the number of items over 90 days from circa 20,000 to  Circa 5,000.</a:t>
            </a:r>
            <a:endParaRPr lang="en-US" sz="1400">
              <a:latin typeface="Calibri"/>
              <a:cs typeface="Calibri"/>
            </a:endParaRPr>
          </a:p>
          <a:p>
            <a:pPr marL="285750" indent="-285750">
              <a:buFont typeface="Arial,Sans-Serif"/>
              <a:buChar char="•"/>
              <a:defRPr/>
            </a:pPr>
            <a:r>
              <a:rPr lang="en-GB" sz="1400">
                <a:latin typeface="Calibri"/>
                <a:cs typeface="Calibri"/>
              </a:rPr>
              <a:t>£25m cash generated for the firm (moved from an overdraft position to credit balance) </a:t>
            </a:r>
            <a:endParaRPr lang="en-US" sz="1400">
              <a:latin typeface="Calibri"/>
              <a:cs typeface="Calibri"/>
            </a:endParaRPr>
          </a:p>
          <a:p>
            <a:pPr marL="285750" indent="-285750">
              <a:buFont typeface="Arial,Sans-Serif"/>
              <a:buChar char="•"/>
              <a:defRPr/>
            </a:pPr>
            <a:r>
              <a:rPr lang="en-GB" sz="1400">
                <a:latin typeface="Calibri"/>
                <a:cs typeface="Calibri"/>
              </a:rPr>
              <a:t>£3.6m provision release over 3 years</a:t>
            </a:r>
            <a:endParaRPr lang="en-US" sz="1400">
              <a:latin typeface="Calibri"/>
              <a:cs typeface="Calibri"/>
            </a:endParaRPr>
          </a:p>
          <a:p>
            <a:pPr marL="285750" indent="-285750">
              <a:buFont typeface="Arial,Sans-Serif"/>
              <a:buChar char="•"/>
              <a:defRPr/>
            </a:pPr>
            <a:r>
              <a:rPr lang="en-GB" sz="1400">
                <a:latin typeface="Calibri"/>
                <a:cs typeface="Calibri"/>
              </a:rPr>
              <a:t>DSO reduced from 84 to 52 and Phase 2 took this down to 45 days between March 2008 and July 2008 (Yellow Card – Red Card system was introduced)</a:t>
            </a:r>
            <a:endParaRPr lang="en-US" sz="1400">
              <a:latin typeface="Calibri"/>
              <a:cs typeface="Calibri"/>
            </a:endParaRPr>
          </a:p>
          <a:p>
            <a:pPr>
              <a:buFont typeface="Arial,Sans-Serif"/>
              <a:defRPr/>
            </a:pPr>
            <a:endParaRPr lang="en-GB" sz="1600">
              <a:cs typeface="Calibri" pitchFamily="34" charset="0"/>
            </a:endParaRPr>
          </a:p>
          <a:p>
            <a:pPr marL="285750" indent="-285750">
              <a:buFont typeface="Arial" panose="020B0604020202020204" pitchFamily="34" charset="0"/>
              <a:buChar char="•"/>
              <a:defRPr/>
            </a:pPr>
            <a:endParaRPr lang="en-GB" sz="1600">
              <a:cs typeface="Calibri" pitchFamily="34" charset="0"/>
            </a:endParaRPr>
          </a:p>
          <a:p>
            <a:pPr marL="285750" indent="-285750">
              <a:buFontTx/>
              <a:buChar char="-"/>
              <a:defRPr/>
            </a:pPr>
            <a:endParaRPr lang="en-US">
              <a:cs typeface="Calibri" panose="020F0502020204030204" pitchFamily="34" charset="0"/>
            </a:endParaRPr>
          </a:p>
        </p:txBody>
      </p:sp>
      <p:pic>
        <p:nvPicPr>
          <p:cNvPr id="12" name="Picture 12" descr="A close up of a sign&#10;&#10;Description automatically generated">
            <a:extLst>
              <a:ext uri="{FF2B5EF4-FFF2-40B4-BE49-F238E27FC236}">
                <a16:creationId xmlns:a16="http://schemas.microsoft.com/office/drawing/2014/main" id="{40A16C40-75B2-403C-894E-2780E3931C82}"/>
              </a:ext>
            </a:extLst>
          </p:cNvPr>
          <p:cNvPicPr>
            <a:picLocks noChangeAspect="1"/>
          </p:cNvPicPr>
          <p:nvPr/>
        </p:nvPicPr>
        <p:blipFill>
          <a:blip r:embed="rId5"/>
          <a:stretch>
            <a:fillRect/>
          </a:stretch>
        </p:blipFill>
        <p:spPr>
          <a:xfrm>
            <a:off x="-460917" y="504887"/>
            <a:ext cx="2966224" cy="597860"/>
          </a:xfrm>
          <a:prstGeom prst="rect">
            <a:avLst/>
          </a:prstGeom>
        </p:spPr>
      </p:pic>
    </p:spTree>
    <p:extLst>
      <p:ext uri="{BB962C8B-B14F-4D97-AF65-F5344CB8AC3E}">
        <p14:creationId xmlns:p14="http://schemas.microsoft.com/office/powerpoint/2010/main" val="367788784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picture containing sitting, table, filled, large&#10;&#10;Description automatically generated">
            <a:extLst>
              <a:ext uri="{FF2B5EF4-FFF2-40B4-BE49-F238E27FC236}">
                <a16:creationId xmlns:a16="http://schemas.microsoft.com/office/drawing/2014/main" id="{40B11EAD-8FFA-46A2-8185-DBFC0F102353}"/>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5934"/>
          <a:stretch/>
        </p:blipFill>
        <p:spPr>
          <a:xfrm>
            <a:off x="3522468" y="-55746"/>
            <a:ext cx="8669532" cy="6857990"/>
          </a:xfrm>
          <a:prstGeom prst="rect">
            <a:avLst/>
          </a:prstGeom>
        </p:spPr>
      </p:pic>
      <p:sp>
        <p:nvSpPr>
          <p:cNvPr id="79" name="Rectangle 78">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3" name="Rectangle 8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35674BCA-7875-4CBE-ABAF-0DD248D5FDFA}"/>
              </a:ext>
            </a:extLst>
          </p:cNvPr>
          <p:cNvSpPr txBox="1"/>
          <p:nvPr/>
        </p:nvSpPr>
        <p:spPr>
          <a:xfrm>
            <a:off x="423572" y="1247842"/>
            <a:ext cx="5975808" cy="4946410"/>
          </a:xfrm>
          <a:prstGeom prst="rect">
            <a:avLst/>
          </a:prstGeom>
        </p:spPr>
        <p:txBody>
          <a:bodyPr vert="horz" lIns="91440" tIns="45720" rIns="91440" bIns="45720" rtlCol="0" anchor="t">
            <a:noAutofit/>
          </a:bodyPr>
          <a:lstStyle/>
          <a:p>
            <a:pPr eaLnBrk="1" hangingPunct="1"/>
            <a:r>
              <a:rPr lang="en-US" sz="1400" dirty="0">
                <a:latin typeface="+mn-lt"/>
              </a:rPr>
              <a:t>Problem</a:t>
            </a:r>
            <a:endParaRPr lang="en-GB" sz="1400" dirty="0">
              <a:latin typeface="+mn-lt"/>
              <a:cs typeface="Calibri"/>
            </a:endParaRPr>
          </a:p>
          <a:p>
            <a:pPr marL="285750" lvl="0" indent="-285750">
              <a:buFont typeface="Arial" panose="020B0604020202020204" pitchFamily="34" charset="0"/>
              <a:buChar char="•"/>
            </a:pPr>
            <a:r>
              <a:rPr lang="en-GB" sz="1400" dirty="0">
                <a:cs typeface="Calibri" pitchFamily="34" charset="0"/>
              </a:rPr>
              <a:t>$US  320 million T/O</a:t>
            </a:r>
          </a:p>
          <a:p>
            <a:pPr marL="285750" lvl="0" indent="-285750">
              <a:buFont typeface="Arial" panose="020B0604020202020204" pitchFamily="34" charset="0"/>
              <a:buChar char="•"/>
            </a:pPr>
            <a:r>
              <a:rPr lang="en-GB" sz="1400" dirty="0">
                <a:cs typeface="Calibri" pitchFamily="34" charset="0"/>
              </a:rPr>
              <a:t>A/R and WIP at very high levels</a:t>
            </a:r>
          </a:p>
          <a:p>
            <a:pPr marL="285750" lvl="0" indent="-285750">
              <a:buFont typeface="Arial" panose="020B0604020202020204" pitchFamily="34" charset="0"/>
              <a:buChar char="•"/>
            </a:pPr>
            <a:r>
              <a:rPr lang="en-GB" sz="1400" dirty="0">
                <a:cs typeface="Calibri" pitchFamily="34" charset="0"/>
              </a:rPr>
              <a:t>No control over Queries and Disputes</a:t>
            </a:r>
          </a:p>
          <a:p>
            <a:pPr marL="285750" lvl="0" indent="-285750">
              <a:buFont typeface="Arial" panose="020B0604020202020204" pitchFamily="34" charset="0"/>
              <a:buChar char="•"/>
            </a:pPr>
            <a:r>
              <a:rPr lang="en-GB" sz="1400" dirty="0">
                <a:cs typeface="Calibri" pitchFamily="34" charset="0"/>
              </a:rPr>
              <a:t>Poor Reporting and Financial Controls over Partners.</a:t>
            </a:r>
          </a:p>
          <a:p>
            <a:pPr marL="285750" indent="-285750">
              <a:buFont typeface="Arial,Sans-Serif" panose="020B0604020202020204" pitchFamily="34" charset="0"/>
              <a:buChar char="•"/>
            </a:pPr>
            <a:endParaRPr lang="en-GB" sz="1400" dirty="0">
              <a:latin typeface="+mn-lt"/>
              <a:cs typeface="Calibri"/>
            </a:endParaRPr>
          </a:p>
          <a:p>
            <a:r>
              <a:rPr lang="en-GB" sz="1400" dirty="0">
                <a:latin typeface="+mn-lt"/>
              </a:rPr>
              <a:t>Solution</a:t>
            </a:r>
            <a:endParaRPr lang="en-GB" sz="1400" dirty="0">
              <a:latin typeface="+mn-lt"/>
              <a:cs typeface="Calibri"/>
            </a:endParaRPr>
          </a:p>
          <a:p>
            <a:pPr marL="285750" lvl="0" indent="-285750">
              <a:buFont typeface="Arial" panose="020B0604020202020204" pitchFamily="34" charset="0"/>
              <a:buChar char="•"/>
            </a:pPr>
            <a:r>
              <a:rPr lang="en-GB" sz="1400" dirty="0">
                <a:cs typeface="Calibri" pitchFamily="34" charset="0"/>
              </a:rPr>
              <a:t>New system (Innovation Software I4G) implemented and then upgraded for use by Revenue Control and Divisional Management teams</a:t>
            </a:r>
          </a:p>
          <a:p>
            <a:pPr marL="285750" lvl="0" indent="-285750">
              <a:buFont typeface="Arial" panose="020B0604020202020204" pitchFamily="34" charset="0"/>
              <a:buChar char="•"/>
            </a:pPr>
            <a:r>
              <a:rPr lang="en-GB" sz="1400" dirty="0">
                <a:cs typeface="Calibri" pitchFamily="34" charset="0"/>
              </a:rPr>
              <a:t>Transition of the team into a single location with no impact upon reported results</a:t>
            </a:r>
          </a:p>
          <a:p>
            <a:pPr marL="285750" lvl="0" indent="-285750">
              <a:buFont typeface="Arial" panose="020B0604020202020204" pitchFamily="34" charset="0"/>
              <a:buChar char="•"/>
            </a:pPr>
            <a:r>
              <a:rPr lang="en-GB" sz="1400" dirty="0">
                <a:cs typeface="Calibri" pitchFamily="34" charset="0"/>
              </a:rPr>
              <a:t>Formulating, publishing and implementing a firm-wide credit policy</a:t>
            </a:r>
          </a:p>
          <a:p>
            <a:pPr marL="285750" lvl="0" indent="-285750">
              <a:buFont typeface="Arial" panose="020B0604020202020204" pitchFamily="34" charset="0"/>
              <a:buChar char="•"/>
            </a:pPr>
            <a:r>
              <a:rPr lang="en-GB" sz="1400" dirty="0">
                <a:cs typeface="Calibri" pitchFamily="34" charset="0"/>
              </a:rPr>
              <a:t>Implemented a firm-wide reporting structure &amp; escalation policy</a:t>
            </a:r>
          </a:p>
          <a:p>
            <a:pPr marL="285750" lvl="0" indent="-285750">
              <a:buFont typeface="Arial" panose="020B0604020202020204" pitchFamily="34" charset="0"/>
              <a:buChar char="•"/>
            </a:pPr>
            <a:r>
              <a:rPr lang="en-GB" sz="1400" dirty="0">
                <a:cs typeface="Calibri" pitchFamily="34" charset="0"/>
              </a:rPr>
              <a:t>Introduction of a standard suite of reports (Firm-wide &amp; Divisional)</a:t>
            </a:r>
          </a:p>
          <a:p>
            <a:pPr>
              <a:defRPr/>
            </a:pPr>
            <a:endParaRPr lang="en-GB" sz="1400" dirty="0">
              <a:latin typeface="+mn-lt"/>
              <a:cs typeface="Calibri"/>
            </a:endParaRPr>
          </a:p>
          <a:p>
            <a:pPr>
              <a:defRPr/>
            </a:pPr>
            <a:r>
              <a:rPr lang="en-GB" sz="1400" dirty="0">
                <a:latin typeface="+mn-lt"/>
              </a:rPr>
              <a:t>Result</a:t>
            </a:r>
            <a:endParaRPr lang="en-GB" sz="1400" dirty="0">
              <a:latin typeface="+mn-lt"/>
              <a:cs typeface="Calibri"/>
            </a:endParaRPr>
          </a:p>
          <a:p>
            <a:pPr marL="285750" lvl="0" indent="-285750">
              <a:buFont typeface="Arial" panose="020B0604020202020204" pitchFamily="34" charset="0"/>
              <a:buChar char="•"/>
            </a:pPr>
            <a:r>
              <a:rPr lang="en-GB" sz="1400" dirty="0">
                <a:cs typeface="Calibri" pitchFamily="34" charset="0"/>
              </a:rPr>
              <a:t>Circa £15m cash generated for the firm within 6 months</a:t>
            </a:r>
          </a:p>
          <a:p>
            <a:pPr marL="285750" lvl="0" indent="-285750">
              <a:buFont typeface="Arial" panose="020B0604020202020204" pitchFamily="34" charset="0"/>
              <a:buChar char="•"/>
            </a:pPr>
            <a:r>
              <a:rPr lang="en-GB" sz="1400" dirty="0">
                <a:cs typeface="Calibri" pitchFamily="34" charset="0"/>
              </a:rPr>
              <a:t>Debtor Days reduced from 86 to 48</a:t>
            </a:r>
          </a:p>
          <a:p>
            <a:pPr marL="285750" lvl="0" indent="-285750">
              <a:buFont typeface="Arial" panose="020B0604020202020204" pitchFamily="34" charset="0"/>
              <a:buChar char="•"/>
            </a:pPr>
            <a:r>
              <a:rPr lang="en-GB" sz="1400" dirty="0">
                <a:cs typeface="Calibri" pitchFamily="34" charset="0"/>
              </a:rPr>
              <a:t>90 Day debt reduced from £20m to £4.6m (39% of the ledger to 9%)</a:t>
            </a:r>
          </a:p>
          <a:p>
            <a:pPr marL="285750" lvl="0" indent="-285750">
              <a:buFont typeface="Arial" panose="020B0604020202020204" pitchFamily="34" charset="0"/>
              <a:buChar char="•"/>
            </a:pPr>
            <a:r>
              <a:rPr lang="en-GB" sz="1400" dirty="0">
                <a:cs typeface="Calibri" pitchFamily="34" charset="0"/>
              </a:rPr>
              <a:t>£1.5m provision release</a:t>
            </a:r>
          </a:p>
          <a:p>
            <a:pPr marL="285750" lvl="0" indent="-285750">
              <a:buFont typeface="Arial" panose="020B0604020202020204" pitchFamily="34" charset="0"/>
              <a:buChar char="•"/>
            </a:pPr>
            <a:r>
              <a:rPr lang="en-GB" sz="1400" dirty="0">
                <a:cs typeface="Calibri" pitchFamily="34" charset="0"/>
              </a:rPr>
              <a:t>Bad Debt Write Off reduction of 50% over 3 years</a:t>
            </a:r>
          </a:p>
          <a:p>
            <a:pPr marL="285750" lvl="0" indent="-285750">
              <a:buFont typeface="Arial" panose="020B0604020202020204" pitchFamily="34" charset="0"/>
              <a:buChar char="•"/>
            </a:pPr>
            <a:r>
              <a:rPr lang="en-GB" sz="1400" dirty="0">
                <a:cs typeface="Calibri" pitchFamily="34" charset="0"/>
              </a:rPr>
              <a:t>60% team budget reduction</a:t>
            </a:r>
          </a:p>
          <a:p>
            <a:pPr marL="285750" indent="-228600" eaLnBrk="1" hangingPunct="1">
              <a:lnSpc>
                <a:spcPct val="90000"/>
              </a:lnSpc>
              <a:spcAft>
                <a:spcPts val="600"/>
              </a:spcAft>
              <a:buFont typeface="Arial" panose="020B0604020202020204" pitchFamily="34" charset="0"/>
              <a:buChar char="•"/>
              <a:defRPr/>
            </a:pPr>
            <a:endParaRPr lang="en-US" sz="1400" dirty="0">
              <a:latin typeface="+mn-lt"/>
              <a:cs typeface="Calibri"/>
            </a:endParaRPr>
          </a:p>
          <a:p>
            <a:pPr indent="-228600" eaLnBrk="1" hangingPunct="1">
              <a:lnSpc>
                <a:spcPct val="90000"/>
              </a:lnSpc>
              <a:spcAft>
                <a:spcPts val="600"/>
              </a:spcAft>
              <a:buFont typeface="Arial" panose="020B0604020202020204" pitchFamily="34" charset="0"/>
              <a:buChar char="•"/>
              <a:defRPr/>
            </a:pPr>
            <a:endParaRPr lang="en-US" sz="1400" dirty="0">
              <a:latin typeface="+mn-lt"/>
              <a:cs typeface="Calibri"/>
            </a:endParaRPr>
          </a:p>
          <a:p>
            <a:pPr indent="-228600" eaLnBrk="1" hangingPunct="1">
              <a:lnSpc>
                <a:spcPct val="90000"/>
              </a:lnSpc>
              <a:spcAft>
                <a:spcPts val="600"/>
              </a:spcAft>
              <a:buFont typeface="Arial" panose="020B0604020202020204" pitchFamily="34" charset="0"/>
              <a:buChar char="•"/>
              <a:defRPr/>
            </a:pPr>
            <a:endParaRPr lang="en-US" sz="1400" dirty="0">
              <a:latin typeface="+mn-lt"/>
              <a:cs typeface="Calibri"/>
            </a:endParaRPr>
          </a:p>
          <a:p>
            <a:pPr marL="285750" indent="-228600" eaLnBrk="1" hangingPunct="1">
              <a:lnSpc>
                <a:spcPct val="90000"/>
              </a:lnSpc>
              <a:spcAft>
                <a:spcPts val="600"/>
              </a:spcAft>
              <a:buFont typeface="Arial" panose="020B0604020202020204" pitchFamily="34" charset="0"/>
              <a:buChar char="•"/>
              <a:defRPr/>
            </a:pPr>
            <a:endParaRPr lang="en-US" sz="1400" dirty="0">
              <a:latin typeface="+mn-lt"/>
              <a:cs typeface="Calibri"/>
            </a:endParaRPr>
          </a:p>
          <a:p>
            <a:pPr marL="285750" indent="-228600" eaLnBrk="1" hangingPunct="1">
              <a:lnSpc>
                <a:spcPct val="90000"/>
              </a:lnSpc>
              <a:spcAft>
                <a:spcPts val="600"/>
              </a:spcAft>
              <a:buFont typeface="Arial" panose="020B0604020202020204" pitchFamily="34" charset="0"/>
              <a:buChar char="•"/>
              <a:defRPr/>
            </a:pPr>
            <a:endParaRPr lang="en-US" sz="1400" dirty="0">
              <a:latin typeface="+mn-lt"/>
              <a:cs typeface="Calibri"/>
            </a:endParaRPr>
          </a:p>
        </p:txBody>
      </p:sp>
      <p:sp>
        <p:nvSpPr>
          <p:cNvPr id="40966" name="Date Placeholder 2">
            <a:extLst>
              <a:ext uri="{FF2B5EF4-FFF2-40B4-BE49-F238E27FC236}">
                <a16:creationId xmlns:a16="http://schemas.microsoft.com/office/drawing/2014/main" id="{91C399E5-C9CE-4C0B-A768-324711DBC696}"/>
              </a:ext>
            </a:extLst>
          </p:cNvPr>
          <p:cNvSpPr>
            <a:spLocks noGrp="1" noChangeArrowheads="1"/>
          </p:cNvSpPr>
          <p:nvPr>
            <p:ph type="dt" sz="quarter" idx="10"/>
          </p:nvPr>
        </p:nvSpPr>
        <p:spPr bwMode="auto">
          <a:xfrm>
            <a:off x="371093" y="6356350"/>
            <a:ext cx="1828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prstTxWarp prst="textNoShape">
              <a:avLst/>
            </a:prstTxWarp>
            <a:norm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nSpc>
                <a:spcPct val="100000"/>
              </a:lnSpc>
              <a:spcBef>
                <a:spcPts val="0"/>
              </a:spcBef>
              <a:spcAft>
                <a:spcPts val="600"/>
              </a:spcAft>
              <a:buSzTx/>
              <a:buNone/>
              <a:defRPr/>
            </a:pPr>
            <a:r>
              <a:rPr lang="en-US" altLang="en-US" sz="1200">
                <a:solidFill>
                  <a:schemeClr val="tx1"/>
                </a:solidFill>
                <a:latin typeface="Calibri" panose="020F0502020204030204"/>
              </a:rPr>
              <a:t>13/05/2020</a:t>
            </a:r>
          </a:p>
        </p:txBody>
      </p:sp>
      <p:sp>
        <p:nvSpPr>
          <p:cNvPr id="40967" name="Footer Placeholder 3">
            <a:extLst>
              <a:ext uri="{FF2B5EF4-FFF2-40B4-BE49-F238E27FC236}">
                <a16:creationId xmlns:a16="http://schemas.microsoft.com/office/drawing/2014/main" id="{CCEC5DFC-B82C-478A-835B-C41424102A6F}"/>
              </a:ext>
            </a:extLst>
          </p:cNvPr>
          <p:cNvSpPr>
            <a:spLocks noGrp="1" noChangeArrowheads="1"/>
          </p:cNvSpPr>
          <p:nvPr>
            <p:ph type="ftr" sz="quarter" idx="11"/>
          </p:nvPr>
        </p:nvSpPr>
        <p:spPr bwMode="auto">
          <a:xfrm>
            <a:off x="4038600" y="6356350"/>
            <a:ext cx="4114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fontAlgn="auto">
              <a:lnSpc>
                <a:spcPct val="100000"/>
              </a:lnSpc>
              <a:spcBef>
                <a:spcPts val="0"/>
              </a:spcBef>
              <a:spcAft>
                <a:spcPts val="600"/>
              </a:spcAft>
              <a:buSzTx/>
              <a:buNone/>
              <a:defRPr/>
            </a:pPr>
            <a:r>
              <a:rPr lang="en-US" altLang="en-US" sz="1200" kern="1200">
                <a:solidFill>
                  <a:prstClr val="black">
                    <a:tint val="75000"/>
                  </a:prstClr>
                </a:solidFill>
                <a:latin typeface="Calibri" panose="020F0502020204030204"/>
                <a:ea typeface="+mn-ea"/>
                <a:cs typeface="+mn-cs"/>
              </a:rPr>
              <a:t>Innovation Software </a:t>
            </a:r>
          </a:p>
        </p:txBody>
      </p:sp>
      <p:sp>
        <p:nvSpPr>
          <p:cNvPr id="40968" name="Slide Number Placeholder 4">
            <a:extLst>
              <a:ext uri="{FF2B5EF4-FFF2-40B4-BE49-F238E27FC236}">
                <a16:creationId xmlns:a16="http://schemas.microsoft.com/office/drawing/2014/main" id="{F00CD3FD-56B3-4E99-828B-184980F95969}"/>
              </a:ext>
            </a:extLst>
          </p:cNvPr>
          <p:cNvSpPr>
            <a:spLocks noGrp="1" noChangeArrowheads="1"/>
          </p:cNvSpPr>
          <p:nvPr>
            <p:ph type="sldNum" sz="quarter" idx="12"/>
          </p:nvPr>
        </p:nvSpPr>
        <p:spPr bwMode="auto">
          <a:xfrm>
            <a:off x="9077706"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fontAlgn="auto">
              <a:lnSpc>
                <a:spcPct val="100000"/>
              </a:lnSpc>
              <a:spcBef>
                <a:spcPts val="0"/>
              </a:spcBef>
              <a:spcAft>
                <a:spcPts val="600"/>
              </a:spcAft>
              <a:buSzTx/>
              <a:buNone/>
              <a:defRPr/>
            </a:pPr>
            <a:fld id="{84A3206A-CCBC-4834-9EA4-EA66128E0292}" type="slidenum">
              <a:rPr lang="en-US" altLang="en-US" sz="1200">
                <a:solidFill>
                  <a:schemeClr val="tx1"/>
                </a:solidFill>
                <a:latin typeface="Calibri" panose="020F0502020204030204"/>
              </a:rPr>
              <a:pPr fontAlgn="auto">
                <a:lnSpc>
                  <a:spcPct val="100000"/>
                </a:lnSpc>
                <a:spcBef>
                  <a:spcPts val="0"/>
                </a:spcBef>
                <a:spcAft>
                  <a:spcPts val="600"/>
                </a:spcAft>
                <a:buSzTx/>
                <a:buNone/>
                <a:defRPr/>
              </a:pPr>
              <a:t>6</a:t>
            </a:fld>
            <a:endParaRPr lang="en-US" altLang="en-US" sz="1200">
              <a:solidFill>
                <a:schemeClr val="tx1"/>
              </a:solidFill>
              <a:latin typeface="Calibri" panose="020F0502020204030204"/>
            </a:endParaRPr>
          </a:p>
        </p:txBody>
      </p:sp>
      <p:pic>
        <p:nvPicPr>
          <p:cNvPr id="14" name="Picture 14" descr="A close up of a sign&#10;&#10;Description automatically generated">
            <a:extLst>
              <a:ext uri="{FF2B5EF4-FFF2-40B4-BE49-F238E27FC236}">
                <a16:creationId xmlns:a16="http://schemas.microsoft.com/office/drawing/2014/main" id="{691017D8-F8A5-47C4-947E-34F645E1BE9A}"/>
              </a:ext>
            </a:extLst>
          </p:cNvPr>
          <p:cNvPicPr>
            <a:picLocks noChangeAspect="1"/>
          </p:cNvPicPr>
          <p:nvPr/>
        </p:nvPicPr>
        <p:blipFill>
          <a:blip r:embed="rId5"/>
          <a:stretch>
            <a:fillRect/>
          </a:stretch>
        </p:blipFill>
        <p:spPr>
          <a:xfrm>
            <a:off x="386357" y="618097"/>
            <a:ext cx="2111298" cy="523400"/>
          </a:xfrm>
          <a:prstGeom prst="rect">
            <a:avLst/>
          </a:prstGeom>
        </p:spPr>
      </p:pic>
      <p:sp>
        <p:nvSpPr>
          <p:cNvPr id="3" name="Title 1">
            <a:extLst>
              <a:ext uri="{FF2B5EF4-FFF2-40B4-BE49-F238E27FC236}">
                <a16:creationId xmlns:a16="http://schemas.microsoft.com/office/drawing/2014/main" id="{C995CFE8-DBD1-4D5B-ABD8-B75D59A8B73B}"/>
              </a:ext>
            </a:extLst>
          </p:cNvPr>
          <p:cNvSpPr txBox="1">
            <a:spLocks noGrp="1" noChangeArrowheads="1"/>
          </p:cNvSpPr>
          <p:nvPr>
            <p:ph type="ctrTitle"/>
          </p:nvPr>
        </p:nvSpPr>
        <p:spPr>
          <a:xfrm>
            <a:off x="0" y="211138"/>
            <a:ext cx="12192000" cy="244475"/>
          </a:xfrm>
          <a:solidFill>
            <a:srgbClr val="D2232A"/>
          </a:solidFill>
        </p:spPr>
        <p:txBody>
          <a:bodyPr anchorCtr="0"/>
          <a:lstStyle/>
          <a:p>
            <a:pPr algn="l"/>
            <a:r>
              <a:rPr lang="en-GB" altLang="en-US" sz="1100">
                <a:solidFill>
                  <a:schemeClr val="bg1"/>
                </a:solidFill>
                <a:cs typeface="Calibri Light"/>
              </a:rPr>
              <a:t>								                   </a:t>
            </a:r>
            <a:r>
              <a:rPr lang="en-GB" altLang="en-US" sz="1100">
                <a:solidFill>
                  <a:schemeClr val="tx1"/>
                </a:solidFill>
                <a:cs typeface="Calibri Light"/>
              </a:rPr>
              <a:t>    			                        Innovation Software</a:t>
            </a:r>
          </a:p>
        </p:txBody>
      </p:sp>
    </p:spTree>
    <p:extLst>
      <p:ext uri="{BB962C8B-B14F-4D97-AF65-F5344CB8AC3E}">
        <p14:creationId xmlns:p14="http://schemas.microsoft.com/office/powerpoint/2010/main" val="629875315"/>
      </p:ext>
    </p:extLst>
  </p:cSld>
  <p:clrMapOvr>
    <a:overrideClrMapping bg1="dk1" tx1="lt1" bg2="dk2" tx2="lt2" accent1="accent1" accent2="accent2" accent3="accent3" accent4="accent4" accent5="accent5" accent6="accent6" hlink="hlink" folHlink="folHlink"/>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3" descr="A picture containing mirror, strainer&#10;&#10;Description automatically generated">
            <a:extLst>
              <a:ext uri="{FF2B5EF4-FFF2-40B4-BE49-F238E27FC236}">
                <a16:creationId xmlns:a16="http://schemas.microsoft.com/office/drawing/2014/main" id="{8D371F5E-6B33-4ECD-BD7C-5E1C4F8D4E1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77644" y="1954251"/>
            <a:ext cx="4443760" cy="3349082"/>
          </a:xfrm>
          <a:prstGeom prst="rect">
            <a:avLst/>
          </a:prstGeom>
        </p:spPr>
      </p:pic>
      <p:sp>
        <p:nvSpPr>
          <p:cNvPr id="10" name="TextBox 9">
            <a:extLst>
              <a:ext uri="{FF2B5EF4-FFF2-40B4-BE49-F238E27FC236}">
                <a16:creationId xmlns:a16="http://schemas.microsoft.com/office/drawing/2014/main" id="{35674BCA-7875-4CBE-ABAF-0DD248D5FDFA}"/>
              </a:ext>
            </a:extLst>
          </p:cNvPr>
          <p:cNvSpPr txBox="1"/>
          <p:nvPr/>
        </p:nvSpPr>
        <p:spPr>
          <a:xfrm>
            <a:off x="420893" y="1488296"/>
            <a:ext cx="4934574" cy="4008174"/>
          </a:xfrm>
          <a:prstGeom prst="rect">
            <a:avLst/>
          </a:prstGeom>
        </p:spPr>
        <p:txBody>
          <a:bodyPr vert="horz" lIns="91440" tIns="45720" rIns="91440" bIns="45720" rtlCol="0" anchor="ctr">
            <a:noAutofit/>
          </a:bodyPr>
          <a:lstStyle/>
          <a:p>
            <a:pPr eaLnBrk="1" hangingPunct="1">
              <a:lnSpc>
                <a:spcPct val="90000"/>
              </a:lnSpc>
              <a:spcAft>
                <a:spcPts val="600"/>
              </a:spcAft>
            </a:pPr>
            <a:endParaRPr lang="en-US" sz="1400">
              <a:latin typeface="+mn-lt"/>
              <a:cs typeface="Calibri"/>
            </a:endParaRPr>
          </a:p>
          <a:p>
            <a:pPr>
              <a:lnSpc>
                <a:spcPct val="90000"/>
              </a:lnSpc>
              <a:spcAft>
                <a:spcPts val="600"/>
              </a:spcAft>
              <a:buFont typeface="Arial" panose="020B0604020202020204" pitchFamily="34" charset="0"/>
            </a:pPr>
            <a:endParaRPr lang="en-US" sz="1400">
              <a:latin typeface="+mn-lt"/>
            </a:endParaRPr>
          </a:p>
          <a:p>
            <a:pPr>
              <a:lnSpc>
                <a:spcPct val="90000"/>
              </a:lnSpc>
              <a:spcAft>
                <a:spcPts val="600"/>
              </a:spcAft>
              <a:buFont typeface="Arial" panose="020B0604020202020204" pitchFamily="34" charset="0"/>
            </a:pPr>
            <a:endParaRPr lang="en-US" sz="1400">
              <a:latin typeface="+mn-lt"/>
            </a:endParaRPr>
          </a:p>
          <a:p>
            <a:pPr>
              <a:lnSpc>
                <a:spcPct val="90000"/>
              </a:lnSpc>
              <a:spcAft>
                <a:spcPts val="600"/>
              </a:spcAft>
              <a:buFont typeface="Arial" panose="020B0604020202020204" pitchFamily="34" charset="0"/>
            </a:pPr>
            <a:endParaRPr lang="en-US" sz="1400">
              <a:latin typeface="+mn-lt"/>
            </a:endParaRPr>
          </a:p>
          <a:p>
            <a:pPr>
              <a:lnSpc>
                <a:spcPct val="90000"/>
              </a:lnSpc>
              <a:spcAft>
                <a:spcPts val="600"/>
              </a:spcAft>
              <a:buFont typeface="Arial" panose="020B0604020202020204" pitchFamily="34" charset="0"/>
            </a:pPr>
            <a:endParaRPr lang="en-US" sz="1400">
              <a:latin typeface="+mn-lt"/>
            </a:endParaRPr>
          </a:p>
          <a:p>
            <a:pPr>
              <a:lnSpc>
                <a:spcPct val="90000"/>
              </a:lnSpc>
              <a:spcAft>
                <a:spcPts val="600"/>
              </a:spcAft>
              <a:buFont typeface="Arial" panose="020B0604020202020204" pitchFamily="34" charset="0"/>
            </a:pPr>
            <a:endParaRPr lang="en-US" sz="1400">
              <a:latin typeface="+mn-lt"/>
            </a:endParaRPr>
          </a:p>
          <a:p>
            <a:pPr>
              <a:lnSpc>
                <a:spcPct val="90000"/>
              </a:lnSpc>
              <a:spcAft>
                <a:spcPts val="600"/>
              </a:spcAft>
              <a:buFont typeface="Arial" panose="020B0604020202020204" pitchFamily="34" charset="0"/>
            </a:pPr>
            <a:endParaRPr lang="en-US" sz="2000" dirty="0">
              <a:latin typeface="+mn-lt"/>
              <a:cs typeface="Calibri"/>
            </a:endParaRPr>
          </a:p>
          <a:p>
            <a:pPr>
              <a:lnSpc>
                <a:spcPct val="90000"/>
              </a:lnSpc>
              <a:spcAft>
                <a:spcPts val="600"/>
              </a:spcAft>
              <a:buFont typeface="Arial" panose="020B0604020202020204" pitchFamily="34" charset="0"/>
            </a:pPr>
            <a:br>
              <a:rPr lang="en-US" sz="2000" b="1" dirty="0">
                <a:latin typeface="+mn-lt"/>
              </a:rPr>
            </a:br>
            <a:br>
              <a:rPr lang="en-US" sz="2000" b="1" dirty="0">
                <a:latin typeface="+mn-lt"/>
              </a:rPr>
            </a:br>
            <a:endParaRPr lang="en-US" sz="2000" b="1" dirty="0">
              <a:latin typeface="+mn-lt"/>
            </a:endParaRPr>
          </a:p>
          <a:p>
            <a:pPr>
              <a:lnSpc>
                <a:spcPct val="90000"/>
              </a:lnSpc>
              <a:spcAft>
                <a:spcPts val="600"/>
              </a:spcAft>
              <a:buFont typeface="Arial" panose="020B0604020202020204" pitchFamily="34" charset="0"/>
            </a:pPr>
            <a:endParaRPr lang="en-US" sz="2000" b="1" dirty="0">
              <a:latin typeface="+mn-lt"/>
              <a:cs typeface="Calibri"/>
            </a:endParaRPr>
          </a:p>
          <a:p>
            <a:pPr>
              <a:lnSpc>
                <a:spcPct val="90000"/>
              </a:lnSpc>
              <a:spcAft>
                <a:spcPts val="600"/>
              </a:spcAft>
              <a:buFont typeface="Arial" panose="020B0604020202020204" pitchFamily="34" charset="0"/>
            </a:pPr>
            <a:endParaRPr lang="en-US" sz="2000" b="1" dirty="0">
              <a:latin typeface="+mn-lt"/>
            </a:endParaRPr>
          </a:p>
          <a:p>
            <a:pPr>
              <a:lnSpc>
                <a:spcPct val="90000"/>
              </a:lnSpc>
              <a:spcAft>
                <a:spcPts val="600"/>
              </a:spcAft>
              <a:buFont typeface="Arial" panose="020B0604020202020204" pitchFamily="34" charset="0"/>
            </a:pPr>
            <a:endParaRPr lang="en-US" sz="2000" b="1" dirty="0">
              <a:latin typeface="+mn-lt"/>
            </a:endParaRPr>
          </a:p>
          <a:p>
            <a:pPr>
              <a:lnSpc>
                <a:spcPct val="90000"/>
              </a:lnSpc>
              <a:spcAft>
                <a:spcPts val="600"/>
              </a:spcAft>
              <a:buFont typeface="Arial" panose="020B0604020202020204" pitchFamily="34" charset="0"/>
            </a:pPr>
            <a:endParaRPr lang="en-US" sz="2000" b="1" dirty="0">
              <a:latin typeface="+mn-lt"/>
            </a:endParaRPr>
          </a:p>
          <a:p>
            <a:pPr>
              <a:lnSpc>
                <a:spcPct val="90000"/>
              </a:lnSpc>
              <a:spcAft>
                <a:spcPts val="600"/>
              </a:spcAft>
              <a:buFont typeface="Arial" panose="020B0604020202020204" pitchFamily="34" charset="0"/>
            </a:pPr>
            <a:r>
              <a:rPr lang="en-US" sz="2000" b="1">
                <a:latin typeface="+mn-lt"/>
              </a:rPr>
              <a:t>Under the Magnifying Glass </a:t>
            </a:r>
            <a:br>
              <a:rPr lang="en-US" sz="2000" b="1" dirty="0">
                <a:latin typeface="+mn-lt"/>
              </a:rPr>
            </a:br>
            <a:r>
              <a:rPr lang="en-US" sz="2000" b="1">
                <a:latin typeface="+mn-lt"/>
              </a:rPr>
              <a:t>With Walker Morris </a:t>
            </a:r>
            <a:endParaRPr lang="en-US" sz="2000" b="1">
              <a:latin typeface="+mn-lt"/>
              <a:cs typeface="Calibri"/>
            </a:endParaRPr>
          </a:p>
          <a:p>
            <a:pPr eaLnBrk="1" hangingPunct="1">
              <a:lnSpc>
                <a:spcPct val="90000"/>
              </a:lnSpc>
              <a:spcAft>
                <a:spcPts val="600"/>
              </a:spcAft>
            </a:pPr>
            <a:endParaRPr lang="en-US" sz="1400" b="1" dirty="0">
              <a:latin typeface="+mn-lt"/>
              <a:cs typeface="Calibri"/>
            </a:endParaRPr>
          </a:p>
          <a:p>
            <a:pPr indent="-228600" eaLnBrk="1" hangingPunct="1">
              <a:lnSpc>
                <a:spcPct val="90000"/>
              </a:lnSpc>
              <a:spcAft>
                <a:spcPts val="600"/>
              </a:spcAft>
              <a:buFont typeface="Arial" panose="020B0604020202020204" pitchFamily="34" charset="0"/>
              <a:buChar char="•"/>
              <a:defRPr/>
            </a:pPr>
            <a:endParaRPr lang="en-US" sz="1100">
              <a:latin typeface="+mn-lt"/>
            </a:endParaRPr>
          </a:p>
          <a:p>
            <a:pPr marL="285750" indent="-228600" eaLnBrk="1" hangingPunct="1">
              <a:lnSpc>
                <a:spcPct val="90000"/>
              </a:lnSpc>
              <a:spcAft>
                <a:spcPts val="600"/>
              </a:spcAft>
              <a:buFont typeface="Arial" panose="020B0604020202020204" pitchFamily="34" charset="0"/>
              <a:buChar char="•"/>
              <a:defRPr/>
            </a:pPr>
            <a:endParaRPr lang="en-US" sz="1100">
              <a:latin typeface="+mn-lt"/>
            </a:endParaRPr>
          </a:p>
          <a:p>
            <a:pPr indent="-228600" eaLnBrk="1" hangingPunct="1">
              <a:lnSpc>
                <a:spcPct val="90000"/>
              </a:lnSpc>
              <a:spcAft>
                <a:spcPts val="600"/>
              </a:spcAft>
              <a:buFont typeface="Arial" panose="020B0604020202020204" pitchFamily="34" charset="0"/>
              <a:buChar char="•"/>
              <a:defRPr/>
            </a:pPr>
            <a:endParaRPr lang="en-US" sz="1100">
              <a:latin typeface="+mn-lt"/>
            </a:endParaRPr>
          </a:p>
          <a:p>
            <a:pPr marL="285750" indent="-228600" eaLnBrk="1" hangingPunct="1">
              <a:lnSpc>
                <a:spcPct val="90000"/>
              </a:lnSpc>
              <a:spcAft>
                <a:spcPts val="600"/>
              </a:spcAft>
              <a:buFont typeface="Arial" panose="020B0604020202020204" pitchFamily="34" charset="0"/>
              <a:buChar char="•"/>
              <a:defRPr/>
            </a:pPr>
            <a:endParaRPr lang="en-US" sz="1100">
              <a:latin typeface="+mn-lt"/>
            </a:endParaRPr>
          </a:p>
          <a:p>
            <a:pPr marL="285750" indent="-228600" eaLnBrk="1" hangingPunct="1">
              <a:lnSpc>
                <a:spcPct val="90000"/>
              </a:lnSpc>
              <a:spcAft>
                <a:spcPts val="600"/>
              </a:spcAft>
              <a:buFont typeface="Arial" panose="020B0604020202020204" pitchFamily="34" charset="0"/>
              <a:buChar char="•"/>
              <a:defRPr/>
            </a:pPr>
            <a:endParaRPr lang="en-US" sz="1100">
              <a:latin typeface="+mn-lt"/>
            </a:endParaRPr>
          </a:p>
        </p:txBody>
      </p:sp>
      <p:sp>
        <p:nvSpPr>
          <p:cNvPr id="40967" name="Footer Placeholder 3">
            <a:extLst>
              <a:ext uri="{FF2B5EF4-FFF2-40B4-BE49-F238E27FC236}">
                <a16:creationId xmlns:a16="http://schemas.microsoft.com/office/drawing/2014/main" id="{CCEC5DFC-B82C-478A-835B-C41424102A6F}"/>
              </a:ext>
            </a:extLst>
          </p:cNvPr>
          <p:cNvSpPr>
            <a:spLocks noGrp="1" noChangeArrowheads="1"/>
          </p:cNvSpPr>
          <p:nvPr>
            <p:ph type="ftr" sz="quarter" idx="11"/>
          </p:nvPr>
        </p:nvSpPr>
        <p:spPr bwMode="auto">
          <a:xfrm>
            <a:off x="1103859" y="6356350"/>
            <a:ext cx="4894169"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l">
              <a:spcBef>
                <a:spcPct val="0"/>
              </a:spcBef>
              <a:spcAft>
                <a:spcPts val="600"/>
              </a:spcAft>
              <a:buSzTx/>
              <a:buFontTx/>
              <a:buNone/>
            </a:pPr>
            <a:r>
              <a:rPr lang="en-US" altLang="en-US" sz="1050" kern="1200">
                <a:solidFill>
                  <a:schemeClr val="tx1">
                    <a:lumMod val="75000"/>
                    <a:lumOff val="25000"/>
                  </a:schemeClr>
                </a:solidFill>
                <a:latin typeface="+mn-lt"/>
                <a:ea typeface="+mn-ea"/>
                <a:cs typeface="+mn-cs"/>
              </a:rPr>
              <a:t>Innovation Software </a:t>
            </a:r>
          </a:p>
        </p:txBody>
      </p:sp>
      <p:sp>
        <p:nvSpPr>
          <p:cNvPr id="40966" name="Date Placeholder 2">
            <a:extLst>
              <a:ext uri="{FF2B5EF4-FFF2-40B4-BE49-F238E27FC236}">
                <a16:creationId xmlns:a16="http://schemas.microsoft.com/office/drawing/2014/main" id="{91C399E5-C9CE-4C0B-A768-324711DBC696}"/>
              </a:ext>
            </a:extLst>
          </p:cNvPr>
          <p:cNvSpPr>
            <a:spLocks noGrp="1" noChangeArrowheads="1"/>
          </p:cNvSpPr>
          <p:nvPr>
            <p:ph type="dt" sz="quarter" idx="10"/>
          </p:nvPr>
        </p:nvSpPr>
        <p:spPr bwMode="auto">
          <a:xfrm>
            <a:off x="6973342"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prstTxWarp prst="textNoShape">
              <a:avLst/>
            </a:prstTxWarp>
            <a:norm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r" fontAlgn="base">
              <a:spcBef>
                <a:spcPct val="0"/>
              </a:spcBef>
              <a:spcAft>
                <a:spcPts val="600"/>
              </a:spcAft>
              <a:buSzTx/>
              <a:buFontTx/>
              <a:buNone/>
            </a:pPr>
            <a:r>
              <a:rPr lang="en-US" altLang="en-US" sz="1050">
                <a:solidFill>
                  <a:schemeClr val="tx1">
                    <a:lumMod val="75000"/>
                    <a:lumOff val="25000"/>
                  </a:schemeClr>
                </a:solidFill>
                <a:latin typeface="+mn-lt"/>
              </a:rPr>
              <a:t>13/05/2020</a:t>
            </a:r>
          </a:p>
        </p:txBody>
      </p:sp>
      <p:sp>
        <p:nvSpPr>
          <p:cNvPr id="40971" name="Rectangle 7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79A9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72" name="Oval 7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94FD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close up of a sign&#10;&#10;Description automatically generated">
            <a:extLst>
              <a:ext uri="{FF2B5EF4-FFF2-40B4-BE49-F238E27FC236}">
                <a16:creationId xmlns:a16="http://schemas.microsoft.com/office/drawing/2014/main" id="{1F714E7E-1A0C-42E4-B7CE-344413F64B3A}"/>
              </a:ext>
            </a:extLst>
          </p:cNvPr>
          <p:cNvPicPr>
            <a:picLocks noChangeAspect="1"/>
          </p:cNvPicPr>
          <p:nvPr/>
        </p:nvPicPr>
        <p:blipFill>
          <a:blip r:embed="rId5"/>
          <a:stretch>
            <a:fillRect/>
          </a:stretch>
        </p:blipFill>
        <p:spPr>
          <a:xfrm>
            <a:off x="9263735" y="2973925"/>
            <a:ext cx="1462088" cy="910149"/>
          </a:xfrm>
          <a:prstGeom prst="rect">
            <a:avLst/>
          </a:prstGeom>
        </p:spPr>
      </p:pic>
      <p:sp>
        <p:nvSpPr>
          <p:cNvPr id="40968" name="Slide Number Placeholder 4">
            <a:extLst>
              <a:ext uri="{FF2B5EF4-FFF2-40B4-BE49-F238E27FC236}">
                <a16:creationId xmlns:a16="http://schemas.microsoft.com/office/drawing/2014/main" id="{F00CD3FD-56B3-4E99-828B-184980F95969}"/>
              </a:ext>
            </a:extLst>
          </p:cNvPr>
          <p:cNvSpPr>
            <a:spLocks noGrp="1" noChangeArrowheads="1"/>
          </p:cNvSpPr>
          <p:nvPr>
            <p:ph type="sldNum" sz="quarter" idx="12"/>
          </p:nvPr>
        </p:nvSpPr>
        <p:spPr bwMode="auto">
          <a:xfrm>
            <a:off x="10341428" y="6356350"/>
            <a:ext cx="1012371"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spcBef>
                <a:spcPct val="0"/>
              </a:spcBef>
              <a:spcAft>
                <a:spcPts val="600"/>
              </a:spcAft>
              <a:buSzTx/>
              <a:buFontTx/>
              <a:buNone/>
            </a:pPr>
            <a:fld id="{84A3206A-CCBC-4834-9EA4-EA66128E0292}" type="slidenum">
              <a:rPr lang="en-US" altLang="en-US" sz="1200">
                <a:solidFill>
                  <a:srgbClr val="FFFFFF"/>
                </a:solidFill>
                <a:latin typeface="+mn-lt"/>
              </a:rPr>
              <a:pPr>
                <a:spcBef>
                  <a:spcPct val="0"/>
                </a:spcBef>
                <a:spcAft>
                  <a:spcPts val="600"/>
                </a:spcAft>
                <a:buSzTx/>
                <a:buFontTx/>
                <a:buNone/>
              </a:pPr>
              <a:t>7</a:t>
            </a:fld>
            <a:endParaRPr lang="en-US" altLang="en-US" sz="1200">
              <a:solidFill>
                <a:srgbClr val="FFFFFF"/>
              </a:solidFill>
              <a:latin typeface="+mn-lt"/>
            </a:endParaRPr>
          </a:p>
        </p:txBody>
      </p:sp>
      <p:sp>
        <p:nvSpPr>
          <p:cNvPr id="13" name="TextBox 12">
            <a:extLst>
              <a:ext uri="{FF2B5EF4-FFF2-40B4-BE49-F238E27FC236}">
                <a16:creationId xmlns:a16="http://schemas.microsoft.com/office/drawing/2014/main" id="{9C7248B1-A2C3-43C1-94D7-0963E336855B}"/>
              </a:ext>
            </a:extLst>
          </p:cNvPr>
          <p:cNvSpPr txBox="1"/>
          <p:nvPr/>
        </p:nvSpPr>
        <p:spPr>
          <a:xfrm>
            <a:off x="5638800" y="1712257"/>
            <a:ext cx="3318719" cy="4801314"/>
          </a:xfrm>
          <a:prstGeom prst="rect">
            <a:avLst/>
          </a:prstGeom>
          <a:noFill/>
        </p:spPr>
        <p:txBody>
          <a:bodyPr wrap="square" anchor="t">
            <a:spAutoFit/>
          </a:bodyPr>
          <a:lstStyle/>
          <a:p>
            <a:pPr>
              <a:spcAft>
                <a:spcPts val="600"/>
              </a:spcAft>
            </a:pPr>
            <a:endParaRPr lang="en-GB" sz="1400" dirty="0">
              <a:latin typeface="Calibri"/>
              <a:cs typeface="Calibri"/>
            </a:endParaRPr>
          </a:p>
          <a:p>
            <a:pPr>
              <a:spcAft>
                <a:spcPts val="600"/>
              </a:spcAft>
            </a:pPr>
            <a:br>
              <a:rPr lang="en-GB" sz="1400" dirty="0">
                <a:latin typeface="Calibri"/>
                <a:cs typeface="Calibri"/>
              </a:rPr>
            </a:br>
            <a:r>
              <a:rPr lang="en-GB" sz="3600" dirty="0">
                <a:latin typeface="Calibri"/>
                <a:cs typeface="Calibri"/>
              </a:rPr>
              <a:t>"I don't know how other firms cope </a:t>
            </a:r>
            <a:r>
              <a:rPr lang="en-GB" sz="3600">
                <a:latin typeface="Calibri"/>
                <a:cs typeface="Calibri"/>
              </a:rPr>
              <a:t>without it to be honest."</a:t>
            </a:r>
          </a:p>
          <a:p>
            <a:pPr>
              <a:spcAft>
                <a:spcPts val="600"/>
              </a:spcAft>
              <a:defRPr/>
            </a:pPr>
            <a:br>
              <a:rPr lang="en-GB" sz="1400" dirty="0">
                <a:latin typeface="Calibri"/>
                <a:cs typeface="Calibri"/>
              </a:rPr>
            </a:br>
            <a:r>
              <a:rPr lang="en-GB" sz="1400" i="1">
                <a:latin typeface="Calibri"/>
                <a:cs typeface="Calibri"/>
              </a:rPr>
              <a:t>Simon Brocksom, Financial Manager,</a:t>
            </a:r>
            <a:br>
              <a:rPr lang="en-GB" sz="1400" i="1" dirty="0">
                <a:latin typeface="Calibri"/>
                <a:cs typeface="Calibri"/>
              </a:rPr>
            </a:br>
            <a:r>
              <a:rPr lang="en-GB" sz="1400" i="1">
                <a:latin typeface="Calibri"/>
                <a:cs typeface="Calibri"/>
              </a:rPr>
              <a:t>Walker Morris</a:t>
            </a:r>
            <a:endParaRPr lang="en-GB" sz="1400" i="1" dirty="0">
              <a:latin typeface="Calibri"/>
              <a:cs typeface="Calibri"/>
            </a:endParaRPr>
          </a:p>
          <a:p>
            <a:pPr>
              <a:spcAft>
                <a:spcPts val="600"/>
              </a:spcAft>
              <a:defRPr/>
            </a:pPr>
            <a:endParaRPr lang="en-GB" sz="1400" dirty="0">
              <a:cs typeface="Calibri" pitchFamily="34" charset="0"/>
            </a:endParaRPr>
          </a:p>
          <a:p>
            <a:pPr>
              <a:spcAft>
                <a:spcPts val="600"/>
              </a:spcAft>
              <a:defRPr/>
            </a:pPr>
            <a:endParaRPr lang="en-GB" sz="1400">
              <a:cs typeface="Calibri" pitchFamily="34" charset="0"/>
            </a:endParaRPr>
          </a:p>
          <a:p>
            <a:pPr marL="285750" indent="-285750">
              <a:spcAft>
                <a:spcPts val="600"/>
              </a:spcAft>
              <a:buFont typeface="Arial" panose="020B0604020202020204" pitchFamily="34" charset="0"/>
              <a:buChar char="•"/>
              <a:defRPr/>
            </a:pPr>
            <a:endParaRPr lang="en-GB" sz="1600">
              <a:cs typeface="Calibri" pitchFamily="34" charset="0"/>
            </a:endParaRPr>
          </a:p>
          <a:p>
            <a:pPr marL="285750" indent="-285750">
              <a:spcAft>
                <a:spcPts val="600"/>
              </a:spcAft>
              <a:buFontTx/>
              <a:buChar char="-"/>
              <a:defRPr/>
            </a:pPr>
            <a:endParaRPr lang="en-US">
              <a:cs typeface="Calibri" panose="020F0502020204030204" pitchFamily="34" charset="0"/>
            </a:endParaRPr>
          </a:p>
        </p:txBody>
      </p:sp>
    </p:spTree>
    <p:extLst>
      <p:ext uri="{BB962C8B-B14F-4D97-AF65-F5344CB8AC3E}">
        <p14:creationId xmlns:p14="http://schemas.microsoft.com/office/powerpoint/2010/main" val="324586726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5674BCA-7875-4CBE-ABAF-0DD248D5FDFA}"/>
              </a:ext>
            </a:extLst>
          </p:cNvPr>
          <p:cNvSpPr txBox="1"/>
          <p:nvPr/>
        </p:nvSpPr>
        <p:spPr>
          <a:xfrm>
            <a:off x="420893" y="1488296"/>
            <a:ext cx="4014599" cy="4008174"/>
          </a:xfrm>
          <a:prstGeom prst="rect">
            <a:avLst/>
          </a:prstGeom>
        </p:spPr>
        <p:txBody>
          <a:bodyPr vert="horz" lIns="91440" tIns="45720" rIns="91440" bIns="45720" rtlCol="0" anchor="ctr">
            <a:noAutofit/>
          </a:bodyPr>
          <a:lstStyle/>
          <a:p>
            <a:pPr eaLnBrk="1" hangingPunct="1">
              <a:lnSpc>
                <a:spcPct val="90000"/>
              </a:lnSpc>
              <a:spcAft>
                <a:spcPts val="600"/>
              </a:spcAft>
              <a:defRPr/>
            </a:pPr>
            <a:endParaRPr lang="en-US" sz="1400" b="1" dirty="0">
              <a:latin typeface="+mn-lt"/>
              <a:cs typeface="Calibri" panose="020F0502020204030204"/>
            </a:endParaRPr>
          </a:p>
          <a:p>
            <a:pPr>
              <a:lnSpc>
                <a:spcPct val="90000"/>
              </a:lnSpc>
              <a:spcAft>
                <a:spcPts val="600"/>
              </a:spcAft>
              <a:defRPr/>
            </a:pPr>
            <a:endParaRPr lang="en-US" sz="1400" b="1" dirty="0">
              <a:latin typeface="+mn-lt"/>
              <a:cs typeface="Calibri" panose="020F0502020204030204"/>
            </a:endParaRPr>
          </a:p>
          <a:p>
            <a:pPr>
              <a:lnSpc>
                <a:spcPct val="90000"/>
              </a:lnSpc>
              <a:spcAft>
                <a:spcPts val="600"/>
              </a:spcAft>
              <a:defRPr/>
            </a:pPr>
            <a:endParaRPr lang="en-US" sz="1400" b="1" dirty="0">
              <a:latin typeface="+mn-lt"/>
            </a:endParaRPr>
          </a:p>
          <a:p>
            <a:pPr>
              <a:lnSpc>
                <a:spcPct val="90000"/>
              </a:lnSpc>
              <a:spcAft>
                <a:spcPts val="600"/>
              </a:spcAft>
              <a:defRPr/>
            </a:pPr>
            <a:endParaRPr lang="en-US" sz="1400" b="1" dirty="0">
              <a:latin typeface="+mn-lt"/>
            </a:endParaRPr>
          </a:p>
          <a:p>
            <a:pPr>
              <a:lnSpc>
                <a:spcPct val="90000"/>
              </a:lnSpc>
              <a:spcAft>
                <a:spcPts val="600"/>
              </a:spcAft>
              <a:defRPr/>
            </a:pPr>
            <a:r>
              <a:rPr lang="en-US" sz="1400" b="1" dirty="0">
                <a:latin typeface="+mn-lt"/>
              </a:rPr>
              <a:t>Who are Walker Morris</a:t>
            </a:r>
            <a:endParaRPr lang="en-US" sz="1400" dirty="0">
              <a:latin typeface="+mn-lt"/>
              <a:cs typeface="Calibri"/>
            </a:endParaRPr>
          </a:p>
          <a:p>
            <a:pPr>
              <a:lnSpc>
                <a:spcPct val="90000"/>
              </a:lnSpc>
              <a:spcAft>
                <a:spcPts val="600"/>
              </a:spcAft>
              <a:defRPr/>
            </a:pPr>
            <a:r>
              <a:rPr lang="en-US" sz="1400" dirty="0">
                <a:latin typeface="+mn-lt"/>
              </a:rPr>
              <a:t>Walker Morris is a Top 100 UK Law Firm with a </a:t>
            </a:r>
            <a:br>
              <a:rPr lang="en-US" sz="1400" dirty="0">
                <a:latin typeface="+mn-lt"/>
              </a:rPr>
            </a:br>
            <a:r>
              <a:rPr lang="en-US" sz="1400" dirty="0">
                <a:latin typeface="+mn-lt"/>
              </a:rPr>
              <a:t>blue-chip client portfolio in both the UK and internationally. They service a broad range of sectors. The firm generates over £42 million in turnover per annum and has over 450 staff, </a:t>
            </a:r>
            <a:br>
              <a:rPr lang="en-US" sz="1400" dirty="0">
                <a:latin typeface="+mn-lt"/>
              </a:rPr>
            </a:br>
            <a:r>
              <a:rPr lang="en-US" sz="1400" dirty="0">
                <a:latin typeface="+mn-lt"/>
              </a:rPr>
              <a:t>including 47 partners.</a:t>
            </a:r>
            <a:endParaRPr lang="en-US" sz="1400" dirty="0">
              <a:latin typeface="+mn-lt"/>
              <a:cs typeface="Calibri"/>
            </a:endParaRPr>
          </a:p>
          <a:p>
            <a:pPr>
              <a:lnSpc>
                <a:spcPct val="90000"/>
              </a:lnSpc>
              <a:spcAft>
                <a:spcPts val="600"/>
              </a:spcAft>
              <a:defRPr/>
            </a:pPr>
            <a:endParaRPr lang="en-US" sz="1400" dirty="0">
              <a:latin typeface="+mn-lt"/>
            </a:endParaRPr>
          </a:p>
          <a:p>
            <a:pPr>
              <a:lnSpc>
                <a:spcPct val="90000"/>
              </a:lnSpc>
              <a:spcAft>
                <a:spcPts val="600"/>
              </a:spcAft>
              <a:defRPr/>
            </a:pPr>
            <a:r>
              <a:rPr lang="en-US" sz="1400" dirty="0">
                <a:latin typeface="+mn-lt"/>
              </a:rPr>
              <a:t>They decided to implement CreditForce to </a:t>
            </a:r>
            <a:br>
              <a:rPr lang="en-US" sz="1400" dirty="0">
                <a:latin typeface="+mn-lt"/>
              </a:rPr>
            </a:br>
            <a:r>
              <a:rPr lang="en-US" sz="1400" dirty="0">
                <a:latin typeface="+mn-lt"/>
              </a:rPr>
              <a:t>manage their working capital and integrate with their then existing PMS system Miles33, and now Aderant. They added the CreditForce SRA RCAB (Residual Client Account Balance Management Module) shortly after its launch in 2012. </a:t>
            </a:r>
            <a:endParaRPr lang="en-US" sz="1400" dirty="0">
              <a:latin typeface="+mn-lt"/>
              <a:cs typeface="Calibri"/>
            </a:endParaRPr>
          </a:p>
          <a:p>
            <a:pPr>
              <a:lnSpc>
                <a:spcPct val="90000"/>
              </a:lnSpc>
              <a:spcAft>
                <a:spcPts val="600"/>
              </a:spcAft>
              <a:defRPr/>
            </a:pPr>
            <a:endParaRPr lang="en-US" sz="1400" dirty="0">
              <a:cs typeface="Calibri"/>
            </a:endParaRPr>
          </a:p>
          <a:p>
            <a:pPr marL="285750" indent="-228600" eaLnBrk="1" hangingPunct="1">
              <a:lnSpc>
                <a:spcPct val="90000"/>
              </a:lnSpc>
              <a:spcAft>
                <a:spcPts val="600"/>
              </a:spcAft>
              <a:buFont typeface="Arial,Sans-Serif" panose="020B0604020202020204" pitchFamily="34" charset="0"/>
              <a:buChar char="•"/>
              <a:defRPr/>
            </a:pPr>
            <a:endParaRPr lang="en-US" sz="1100" dirty="0">
              <a:latin typeface="+mn-lt"/>
              <a:cs typeface="Calibri"/>
            </a:endParaRPr>
          </a:p>
          <a:p>
            <a:pPr indent="-228600">
              <a:lnSpc>
                <a:spcPct val="90000"/>
              </a:lnSpc>
              <a:spcAft>
                <a:spcPts val="600"/>
              </a:spcAft>
              <a:buFont typeface="Arial" panose="020B0604020202020204" pitchFamily="34" charset="0"/>
              <a:buChar char="•"/>
              <a:defRPr/>
            </a:pPr>
            <a:endParaRPr lang="en-US" sz="1100" dirty="0">
              <a:latin typeface="+mn-lt"/>
              <a:cs typeface="Calibri"/>
            </a:endParaRPr>
          </a:p>
          <a:p>
            <a:pPr marL="285750" indent="-228600" eaLnBrk="1" hangingPunct="1">
              <a:lnSpc>
                <a:spcPct val="90000"/>
              </a:lnSpc>
              <a:spcAft>
                <a:spcPts val="600"/>
              </a:spcAft>
              <a:buFont typeface="Arial" panose="020B0604020202020204" pitchFamily="34" charset="0"/>
              <a:buChar char="•"/>
              <a:defRPr/>
            </a:pPr>
            <a:endParaRPr lang="en-US" sz="1100" dirty="0">
              <a:latin typeface="+mn-lt"/>
              <a:cs typeface="Calibri"/>
            </a:endParaRPr>
          </a:p>
          <a:p>
            <a:pPr indent="-228600" eaLnBrk="1" hangingPunct="1">
              <a:lnSpc>
                <a:spcPct val="90000"/>
              </a:lnSpc>
              <a:spcAft>
                <a:spcPts val="600"/>
              </a:spcAft>
              <a:buFont typeface="Arial" panose="020B0604020202020204" pitchFamily="34" charset="0"/>
              <a:buChar char="•"/>
              <a:defRPr/>
            </a:pPr>
            <a:endParaRPr lang="en-US" sz="1100" dirty="0">
              <a:latin typeface="+mn-lt"/>
              <a:cs typeface="Calibri"/>
            </a:endParaRPr>
          </a:p>
          <a:p>
            <a:pPr marL="285750" indent="-228600" eaLnBrk="1" hangingPunct="1">
              <a:lnSpc>
                <a:spcPct val="90000"/>
              </a:lnSpc>
              <a:spcAft>
                <a:spcPts val="600"/>
              </a:spcAft>
              <a:buFont typeface="Arial" panose="020B0604020202020204" pitchFamily="34" charset="0"/>
              <a:buChar char="•"/>
              <a:defRPr/>
            </a:pPr>
            <a:endParaRPr lang="en-US" sz="1100" dirty="0">
              <a:latin typeface="+mn-lt"/>
            </a:endParaRPr>
          </a:p>
          <a:p>
            <a:pPr marL="285750" indent="-228600" eaLnBrk="1" hangingPunct="1">
              <a:lnSpc>
                <a:spcPct val="90000"/>
              </a:lnSpc>
              <a:spcAft>
                <a:spcPts val="600"/>
              </a:spcAft>
              <a:buFont typeface="Arial" panose="020B0604020202020204" pitchFamily="34" charset="0"/>
              <a:buChar char="•"/>
              <a:defRPr/>
            </a:pPr>
            <a:endParaRPr lang="en-US" sz="1100" dirty="0">
              <a:latin typeface="+mn-lt"/>
              <a:cs typeface="Calibri" panose="020F0502020204030204"/>
            </a:endParaRPr>
          </a:p>
        </p:txBody>
      </p:sp>
      <p:sp>
        <p:nvSpPr>
          <p:cNvPr id="40967" name="Footer Placeholder 3">
            <a:extLst>
              <a:ext uri="{FF2B5EF4-FFF2-40B4-BE49-F238E27FC236}">
                <a16:creationId xmlns:a16="http://schemas.microsoft.com/office/drawing/2014/main" id="{CCEC5DFC-B82C-478A-835B-C41424102A6F}"/>
              </a:ext>
            </a:extLst>
          </p:cNvPr>
          <p:cNvSpPr>
            <a:spLocks noGrp="1" noChangeArrowheads="1"/>
          </p:cNvSpPr>
          <p:nvPr>
            <p:ph type="ftr" sz="quarter" idx="11"/>
          </p:nvPr>
        </p:nvSpPr>
        <p:spPr bwMode="auto">
          <a:xfrm>
            <a:off x="1103859" y="6356350"/>
            <a:ext cx="4894169"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l">
              <a:spcBef>
                <a:spcPct val="0"/>
              </a:spcBef>
              <a:spcAft>
                <a:spcPts val="600"/>
              </a:spcAft>
              <a:buSzTx/>
              <a:buFontTx/>
              <a:buNone/>
            </a:pPr>
            <a:r>
              <a:rPr lang="en-US" altLang="en-US" sz="1050" kern="1200">
                <a:solidFill>
                  <a:schemeClr val="tx1">
                    <a:lumMod val="75000"/>
                    <a:lumOff val="25000"/>
                  </a:schemeClr>
                </a:solidFill>
                <a:latin typeface="+mn-lt"/>
                <a:ea typeface="+mn-ea"/>
                <a:cs typeface="+mn-cs"/>
              </a:rPr>
              <a:t>Innovation Software </a:t>
            </a:r>
          </a:p>
        </p:txBody>
      </p:sp>
      <p:sp>
        <p:nvSpPr>
          <p:cNvPr id="40966" name="Date Placeholder 2">
            <a:extLst>
              <a:ext uri="{FF2B5EF4-FFF2-40B4-BE49-F238E27FC236}">
                <a16:creationId xmlns:a16="http://schemas.microsoft.com/office/drawing/2014/main" id="{91C399E5-C9CE-4C0B-A768-324711DBC696}"/>
              </a:ext>
            </a:extLst>
          </p:cNvPr>
          <p:cNvSpPr>
            <a:spLocks noGrp="1" noChangeArrowheads="1"/>
          </p:cNvSpPr>
          <p:nvPr>
            <p:ph type="dt" sz="quarter" idx="10"/>
          </p:nvPr>
        </p:nvSpPr>
        <p:spPr bwMode="auto">
          <a:xfrm>
            <a:off x="6973342"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prstTxWarp prst="textNoShape">
              <a:avLst/>
            </a:prstTxWarp>
            <a:norm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r" fontAlgn="base">
              <a:spcBef>
                <a:spcPct val="0"/>
              </a:spcBef>
              <a:spcAft>
                <a:spcPts val="600"/>
              </a:spcAft>
              <a:buSzTx/>
              <a:buFontTx/>
              <a:buNone/>
            </a:pPr>
            <a:r>
              <a:rPr lang="en-US" altLang="en-US" sz="1050">
                <a:solidFill>
                  <a:schemeClr val="tx1">
                    <a:lumMod val="75000"/>
                    <a:lumOff val="25000"/>
                  </a:schemeClr>
                </a:solidFill>
                <a:latin typeface="+mn-lt"/>
              </a:rPr>
              <a:t>13/05/2020</a:t>
            </a:r>
          </a:p>
        </p:txBody>
      </p:sp>
      <p:sp>
        <p:nvSpPr>
          <p:cNvPr id="40971" name="Rectangle 7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79A9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72" name="Oval 7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94FD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close up of a sign&#10;&#10;Description automatically generated">
            <a:extLst>
              <a:ext uri="{FF2B5EF4-FFF2-40B4-BE49-F238E27FC236}">
                <a16:creationId xmlns:a16="http://schemas.microsoft.com/office/drawing/2014/main" id="{1F714E7E-1A0C-42E4-B7CE-344413F64B3A}"/>
              </a:ext>
            </a:extLst>
          </p:cNvPr>
          <p:cNvPicPr>
            <a:picLocks noChangeAspect="1"/>
          </p:cNvPicPr>
          <p:nvPr/>
        </p:nvPicPr>
        <p:blipFill>
          <a:blip r:embed="rId3"/>
          <a:stretch>
            <a:fillRect/>
          </a:stretch>
        </p:blipFill>
        <p:spPr>
          <a:xfrm>
            <a:off x="9263735" y="2973925"/>
            <a:ext cx="1462088" cy="910149"/>
          </a:xfrm>
          <a:prstGeom prst="rect">
            <a:avLst/>
          </a:prstGeom>
        </p:spPr>
      </p:pic>
      <p:sp>
        <p:nvSpPr>
          <p:cNvPr id="40968" name="Slide Number Placeholder 4">
            <a:extLst>
              <a:ext uri="{FF2B5EF4-FFF2-40B4-BE49-F238E27FC236}">
                <a16:creationId xmlns:a16="http://schemas.microsoft.com/office/drawing/2014/main" id="{F00CD3FD-56B3-4E99-828B-184980F95969}"/>
              </a:ext>
            </a:extLst>
          </p:cNvPr>
          <p:cNvSpPr>
            <a:spLocks noGrp="1" noChangeArrowheads="1"/>
          </p:cNvSpPr>
          <p:nvPr>
            <p:ph type="sldNum" sz="quarter" idx="12"/>
          </p:nvPr>
        </p:nvSpPr>
        <p:spPr bwMode="auto">
          <a:xfrm>
            <a:off x="10341428" y="6356350"/>
            <a:ext cx="1012371"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spcBef>
                <a:spcPct val="0"/>
              </a:spcBef>
              <a:spcAft>
                <a:spcPts val="600"/>
              </a:spcAft>
              <a:buSzTx/>
              <a:buFontTx/>
              <a:buNone/>
            </a:pPr>
            <a:fld id="{84A3206A-CCBC-4834-9EA4-EA66128E0292}" type="slidenum">
              <a:rPr lang="en-US" altLang="en-US" sz="1200">
                <a:solidFill>
                  <a:srgbClr val="FFFFFF"/>
                </a:solidFill>
                <a:latin typeface="+mn-lt"/>
              </a:rPr>
              <a:pPr>
                <a:spcBef>
                  <a:spcPct val="0"/>
                </a:spcBef>
                <a:spcAft>
                  <a:spcPts val="600"/>
                </a:spcAft>
                <a:buSzTx/>
                <a:buFontTx/>
                <a:buNone/>
              </a:pPr>
              <a:t>8</a:t>
            </a:fld>
            <a:endParaRPr lang="en-US" altLang="en-US" sz="1200">
              <a:solidFill>
                <a:srgbClr val="FFFFFF"/>
              </a:solidFill>
              <a:latin typeface="+mn-lt"/>
            </a:endParaRPr>
          </a:p>
        </p:txBody>
      </p:sp>
      <p:sp>
        <p:nvSpPr>
          <p:cNvPr id="11" name="TextBox 10">
            <a:extLst>
              <a:ext uri="{FF2B5EF4-FFF2-40B4-BE49-F238E27FC236}">
                <a16:creationId xmlns:a16="http://schemas.microsoft.com/office/drawing/2014/main" id="{69FDDB4C-6559-4A62-BE5D-16A845906083}"/>
              </a:ext>
            </a:extLst>
          </p:cNvPr>
          <p:cNvSpPr txBox="1"/>
          <p:nvPr/>
        </p:nvSpPr>
        <p:spPr>
          <a:xfrm>
            <a:off x="4667649" y="1488296"/>
            <a:ext cx="4014599" cy="4008174"/>
          </a:xfrm>
          <a:prstGeom prst="rect">
            <a:avLst/>
          </a:prstGeom>
        </p:spPr>
        <p:txBody>
          <a:bodyPr vert="horz" lIns="91440" tIns="45720" rIns="91440" bIns="45720" rtlCol="0" anchor="ctr">
            <a:noAutofit/>
          </a:bodyPr>
          <a:lstStyle/>
          <a:p>
            <a:pPr marL="57150">
              <a:lnSpc>
                <a:spcPct val="90000"/>
              </a:lnSpc>
              <a:spcAft>
                <a:spcPts val="600"/>
              </a:spcAft>
              <a:defRPr/>
            </a:pPr>
            <a:r>
              <a:rPr lang="en-US" sz="1400" b="1" dirty="0">
                <a:latin typeface="+mn-lt"/>
                <a:cs typeface="Calibri" panose="020F0502020204030204"/>
              </a:rPr>
              <a:t>The brief</a:t>
            </a:r>
            <a:endParaRPr lang="en-US" sz="1400" dirty="0">
              <a:latin typeface="+mn-lt"/>
              <a:cs typeface="Calibri" panose="020F0502020204030204"/>
            </a:endParaRPr>
          </a:p>
          <a:p>
            <a:pPr marL="57150">
              <a:lnSpc>
                <a:spcPct val="90000"/>
              </a:lnSpc>
              <a:spcAft>
                <a:spcPts val="600"/>
              </a:spcAft>
              <a:defRPr/>
            </a:pPr>
            <a:r>
              <a:rPr lang="en-US" sz="1400" dirty="0">
                <a:latin typeface="+mn-lt"/>
                <a:cs typeface="Calibri" panose="020F0502020204030204"/>
              </a:rPr>
              <a:t>There were three key points to address</a:t>
            </a:r>
          </a:p>
          <a:p>
            <a:pPr marL="400050" indent="-342900">
              <a:lnSpc>
                <a:spcPct val="90000"/>
              </a:lnSpc>
              <a:spcAft>
                <a:spcPts val="600"/>
              </a:spcAft>
              <a:buAutoNum type="arabicPeriod"/>
              <a:defRPr/>
            </a:pPr>
            <a:r>
              <a:rPr lang="en-US" sz="1400" dirty="0">
                <a:latin typeface="+mn-lt"/>
                <a:cs typeface="Calibri" panose="020F0502020204030204"/>
              </a:rPr>
              <a:t>Improve overall performance</a:t>
            </a:r>
          </a:p>
          <a:p>
            <a:pPr marL="400050" indent="-342900">
              <a:lnSpc>
                <a:spcPct val="90000"/>
              </a:lnSpc>
              <a:spcAft>
                <a:spcPts val="600"/>
              </a:spcAft>
              <a:buAutoNum type="arabicPeriod"/>
              <a:defRPr/>
            </a:pPr>
            <a:r>
              <a:rPr lang="en-US" sz="1400" dirty="0">
                <a:latin typeface="+mn-lt"/>
                <a:cs typeface="Calibri" panose="020F0502020204030204"/>
              </a:rPr>
              <a:t>Improve the cash collection processes</a:t>
            </a:r>
            <a:endParaRPr lang="en-US" dirty="0">
              <a:latin typeface="+mn-lt"/>
              <a:cs typeface="Calibri"/>
            </a:endParaRPr>
          </a:p>
          <a:p>
            <a:pPr marL="400050" indent="-342900">
              <a:lnSpc>
                <a:spcPct val="90000"/>
              </a:lnSpc>
              <a:spcAft>
                <a:spcPts val="600"/>
              </a:spcAft>
              <a:buAutoNum type="arabicPeriod"/>
              <a:defRPr/>
            </a:pPr>
            <a:r>
              <a:rPr lang="en-US" sz="1400" dirty="0">
                <a:latin typeface="+mn-lt"/>
                <a:cs typeface="Calibri"/>
              </a:rPr>
              <a:t>Switch from manual to automated workflows</a:t>
            </a:r>
            <a:endParaRPr lang="en-US" dirty="0">
              <a:cs typeface="Calibri" panose="020F0502020204030204" pitchFamily="34" charset="0"/>
            </a:endParaRPr>
          </a:p>
          <a:p>
            <a:pPr>
              <a:lnSpc>
                <a:spcPct val="90000"/>
              </a:lnSpc>
              <a:spcAft>
                <a:spcPts val="600"/>
              </a:spcAft>
              <a:defRPr/>
            </a:pPr>
            <a:endParaRPr lang="en-US" sz="1400" dirty="0">
              <a:latin typeface="+mn-lt"/>
              <a:cs typeface="Calibri"/>
            </a:endParaRPr>
          </a:p>
          <a:p>
            <a:pPr>
              <a:lnSpc>
                <a:spcPct val="90000"/>
              </a:lnSpc>
              <a:spcAft>
                <a:spcPts val="600"/>
              </a:spcAft>
              <a:defRPr/>
            </a:pPr>
            <a:endParaRPr lang="en-US" sz="1400" dirty="0">
              <a:latin typeface="+mn-lt"/>
              <a:cs typeface="Calibri"/>
            </a:endParaRPr>
          </a:p>
          <a:p>
            <a:pPr>
              <a:lnSpc>
                <a:spcPct val="90000"/>
              </a:lnSpc>
              <a:spcAft>
                <a:spcPts val="600"/>
              </a:spcAft>
              <a:defRPr/>
            </a:pPr>
            <a:endParaRPr lang="en-US" sz="1400" dirty="0">
              <a:latin typeface="+mn-lt"/>
              <a:cs typeface="Calibri"/>
            </a:endParaRPr>
          </a:p>
          <a:p>
            <a:pPr>
              <a:lnSpc>
                <a:spcPct val="90000"/>
              </a:lnSpc>
              <a:spcAft>
                <a:spcPts val="600"/>
              </a:spcAft>
              <a:defRPr/>
            </a:pPr>
            <a:endParaRPr lang="en-US" sz="1400" dirty="0">
              <a:latin typeface="+mn-lt"/>
              <a:cs typeface="Calibri"/>
            </a:endParaRPr>
          </a:p>
          <a:p>
            <a:pPr indent="-228600">
              <a:lnSpc>
                <a:spcPct val="90000"/>
              </a:lnSpc>
              <a:spcAft>
                <a:spcPts val="600"/>
              </a:spcAft>
              <a:buFont typeface="Arial" panose="020B0604020202020204" pitchFamily="34" charset="0"/>
              <a:buChar char="•"/>
              <a:defRPr/>
            </a:pPr>
            <a:endParaRPr lang="en-US" sz="1100" dirty="0">
              <a:latin typeface="+mn-lt"/>
              <a:cs typeface="Calibri" panose="020F0502020204030204"/>
            </a:endParaRPr>
          </a:p>
          <a:p>
            <a:pPr marL="285750" indent="-228600" eaLnBrk="1" hangingPunct="1">
              <a:lnSpc>
                <a:spcPct val="90000"/>
              </a:lnSpc>
              <a:spcAft>
                <a:spcPts val="600"/>
              </a:spcAft>
              <a:buFont typeface="Arial" panose="020B0604020202020204" pitchFamily="34" charset="0"/>
              <a:buChar char="•"/>
              <a:defRPr/>
            </a:pPr>
            <a:endParaRPr lang="en-US" sz="1100" dirty="0">
              <a:latin typeface="+mn-lt"/>
              <a:cs typeface="Calibri" panose="020F0502020204030204"/>
            </a:endParaRPr>
          </a:p>
          <a:p>
            <a:pPr indent="-228600" eaLnBrk="1" hangingPunct="1">
              <a:lnSpc>
                <a:spcPct val="90000"/>
              </a:lnSpc>
              <a:spcAft>
                <a:spcPts val="600"/>
              </a:spcAft>
              <a:buFont typeface="Arial" panose="020B0604020202020204" pitchFamily="34" charset="0"/>
              <a:buChar char="•"/>
              <a:defRPr/>
            </a:pPr>
            <a:endParaRPr lang="en-US" sz="1100" dirty="0">
              <a:latin typeface="+mn-lt"/>
              <a:cs typeface="Calibri" panose="020F0502020204030204"/>
            </a:endParaRPr>
          </a:p>
          <a:p>
            <a:pPr marL="285750" indent="-228600" eaLnBrk="1" hangingPunct="1">
              <a:lnSpc>
                <a:spcPct val="90000"/>
              </a:lnSpc>
              <a:spcAft>
                <a:spcPts val="600"/>
              </a:spcAft>
              <a:buFont typeface="Arial" panose="020B0604020202020204" pitchFamily="34" charset="0"/>
              <a:buChar char="•"/>
              <a:defRPr/>
            </a:pPr>
            <a:endParaRPr lang="en-US" sz="1100" dirty="0">
              <a:latin typeface="+mn-lt"/>
              <a:cs typeface="Calibri" panose="020F0502020204030204"/>
            </a:endParaRPr>
          </a:p>
          <a:p>
            <a:pPr marL="285750" indent="-228600" eaLnBrk="1" hangingPunct="1">
              <a:lnSpc>
                <a:spcPct val="90000"/>
              </a:lnSpc>
              <a:spcAft>
                <a:spcPts val="600"/>
              </a:spcAft>
              <a:buFont typeface="Arial" panose="020B0604020202020204" pitchFamily="34" charset="0"/>
              <a:buChar char="•"/>
              <a:defRPr/>
            </a:pPr>
            <a:endParaRPr lang="en-US" sz="1100" dirty="0">
              <a:latin typeface="+mn-lt"/>
              <a:cs typeface="Calibri" panose="020F0502020204030204"/>
            </a:endParaRPr>
          </a:p>
        </p:txBody>
      </p:sp>
    </p:spTree>
    <p:extLst>
      <p:ext uri="{BB962C8B-B14F-4D97-AF65-F5344CB8AC3E}">
        <p14:creationId xmlns:p14="http://schemas.microsoft.com/office/powerpoint/2010/main" val="291650207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5674BCA-7875-4CBE-ABAF-0DD248D5FDFA}"/>
              </a:ext>
            </a:extLst>
          </p:cNvPr>
          <p:cNvSpPr txBox="1"/>
          <p:nvPr/>
        </p:nvSpPr>
        <p:spPr>
          <a:xfrm>
            <a:off x="420893" y="1488296"/>
            <a:ext cx="4014599" cy="4008174"/>
          </a:xfrm>
          <a:prstGeom prst="rect">
            <a:avLst/>
          </a:prstGeom>
        </p:spPr>
        <p:txBody>
          <a:bodyPr vert="horz" lIns="91440" tIns="45720" rIns="91440" bIns="45720" rtlCol="0" anchor="ctr">
            <a:noAutofit/>
          </a:bodyPr>
          <a:lstStyle/>
          <a:p>
            <a:pPr eaLnBrk="1" hangingPunct="1">
              <a:lnSpc>
                <a:spcPct val="90000"/>
              </a:lnSpc>
              <a:spcAft>
                <a:spcPts val="600"/>
              </a:spcAft>
              <a:defRPr/>
            </a:pPr>
            <a:endParaRPr lang="en-US" sz="1400" b="1" dirty="0">
              <a:latin typeface="+mn-lt"/>
              <a:cs typeface="Calibri" panose="020F0502020204030204"/>
            </a:endParaRPr>
          </a:p>
          <a:p>
            <a:pPr>
              <a:lnSpc>
                <a:spcPct val="90000"/>
              </a:lnSpc>
              <a:spcAft>
                <a:spcPts val="600"/>
              </a:spcAft>
              <a:defRPr/>
            </a:pPr>
            <a:endParaRPr lang="en-US" sz="1400" b="1" dirty="0">
              <a:latin typeface="+mn-lt"/>
              <a:cs typeface="Calibri" panose="020F0502020204030204"/>
            </a:endParaRPr>
          </a:p>
          <a:p>
            <a:pPr>
              <a:lnSpc>
                <a:spcPct val="90000"/>
              </a:lnSpc>
              <a:spcAft>
                <a:spcPts val="600"/>
              </a:spcAft>
              <a:defRPr/>
            </a:pPr>
            <a:endParaRPr lang="en-US" sz="1400" b="1" dirty="0">
              <a:latin typeface="+mn-lt"/>
              <a:cs typeface="Calibri" panose="020F0502020204030204"/>
            </a:endParaRPr>
          </a:p>
          <a:p>
            <a:pPr>
              <a:lnSpc>
                <a:spcPct val="90000"/>
              </a:lnSpc>
              <a:spcAft>
                <a:spcPts val="600"/>
              </a:spcAft>
              <a:defRPr/>
            </a:pPr>
            <a:endParaRPr lang="en-US" sz="1400" b="1" dirty="0">
              <a:latin typeface="+mn-lt"/>
              <a:cs typeface="Calibri" panose="020F0502020204030204"/>
            </a:endParaRPr>
          </a:p>
          <a:p>
            <a:pPr>
              <a:lnSpc>
                <a:spcPct val="90000"/>
              </a:lnSpc>
              <a:spcAft>
                <a:spcPts val="600"/>
              </a:spcAft>
              <a:defRPr/>
            </a:pPr>
            <a:endParaRPr lang="en-US" sz="1400" b="1" dirty="0">
              <a:latin typeface="+mn-lt"/>
              <a:cs typeface="Calibri" panose="020F0502020204030204"/>
            </a:endParaRPr>
          </a:p>
          <a:p>
            <a:pPr>
              <a:lnSpc>
                <a:spcPct val="90000"/>
              </a:lnSpc>
              <a:spcAft>
                <a:spcPts val="600"/>
              </a:spcAft>
              <a:defRPr/>
            </a:pPr>
            <a:endParaRPr lang="en-US" sz="1400" b="1" dirty="0">
              <a:latin typeface="+mn-lt"/>
              <a:cs typeface="Calibri" panose="020F0502020204030204"/>
            </a:endParaRPr>
          </a:p>
          <a:p>
            <a:pPr>
              <a:lnSpc>
                <a:spcPct val="90000"/>
              </a:lnSpc>
              <a:spcAft>
                <a:spcPts val="600"/>
              </a:spcAft>
              <a:defRPr/>
            </a:pPr>
            <a:endParaRPr lang="en-US" sz="1400" b="1" dirty="0">
              <a:latin typeface="+mn-lt"/>
            </a:endParaRPr>
          </a:p>
          <a:p>
            <a:pPr>
              <a:lnSpc>
                <a:spcPct val="90000"/>
              </a:lnSpc>
              <a:spcAft>
                <a:spcPts val="600"/>
              </a:spcAft>
              <a:defRPr/>
            </a:pPr>
            <a:endParaRPr lang="en-US" sz="1400" b="1" dirty="0">
              <a:latin typeface="+mn-lt"/>
              <a:cs typeface="Calibri" panose="020F0502020204030204"/>
            </a:endParaRPr>
          </a:p>
          <a:p>
            <a:pPr>
              <a:lnSpc>
                <a:spcPct val="90000"/>
              </a:lnSpc>
              <a:spcAft>
                <a:spcPts val="600"/>
              </a:spcAft>
              <a:defRPr/>
            </a:pPr>
            <a:endParaRPr lang="en-US" sz="1400" b="1" dirty="0">
              <a:latin typeface="+mn-lt"/>
            </a:endParaRPr>
          </a:p>
          <a:p>
            <a:pPr>
              <a:lnSpc>
                <a:spcPct val="90000"/>
              </a:lnSpc>
              <a:spcAft>
                <a:spcPts val="600"/>
              </a:spcAft>
              <a:defRPr/>
            </a:pPr>
            <a:endParaRPr lang="en-US" sz="1400" b="1" dirty="0">
              <a:latin typeface="+mn-lt"/>
            </a:endParaRPr>
          </a:p>
          <a:p>
            <a:pPr>
              <a:lnSpc>
                <a:spcPct val="90000"/>
              </a:lnSpc>
              <a:spcAft>
                <a:spcPts val="600"/>
              </a:spcAft>
              <a:defRPr/>
            </a:pPr>
            <a:endParaRPr lang="en-US" sz="1400" b="1" dirty="0">
              <a:latin typeface="+mn-lt"/>
            </a:endParaRPr>
          </a:p>
          <a:p>
            <a:pPr>
              <a:lnSpc>
                <a:spcPct val="90000"/>
              </a:lnSpc>
              <a:spcAft>
                <a:spcPts val="600"/>
              </a:spcAft>
              <a:defRPr/>
            </a:pPr>
            <a:endParaRPr lang="en-US" sz="1400" b="1" dirty="0">
              <a:latin typeface="+mn-lt"/>
            </a:endParaRPr>
          </a:p>
          <a:p>
            <a:pPr>
              <a:lnSpc>
                <a:spcPct val="90000"/>
              </a:lnSpc>
              <a:spcAft>
                <a:spcPts val="600"/>
              </a:spcAft>
              <a:defRPr/>
            </a:pPr>
            <a:r>
              <a:rPr lang="en-US" sz="1400" b="1" dirty="0">
                <a:latin typeface="+mn-lt"/>
              </a:rPr>
              <a:t>Results</a:t>
            </a:r>
            <a:endParaRPr lang="en-US" sz="1400" dirty="0">
              <a:latin typeface="+mn-lt"/>
              <a:cs typeface="Calibri"/>
            </a:endParaRPr>
          </a:p>
          <a:p>
            <a:pPr>
              <a:lnSpc>
                <a:spcPct val="90000"/>
              </a:lnSpc>
              <a:spcAft>
                <a:spcPts val="600"/>
              </a:spcAft>
              <a:defRPr/>
            </a:pPr>
            <a:r>
              <a:rPr lang="en-US" sz="1400" i="1" dirty="0">
                <a:latin typeface="+mn-lt"/>
                <a:cs typeface="Calibri"/>
              </a:rPr>
              <a:t>We talked to Financial Manager, Simon Brocksom, about improvements experienced since implementing CreditForce:</a:t>
            </a:r>
            <a:endParaRPr lang="en-US" sz="1400" b="1" i="1" dirty="0">
              <a:latin typeface="+mn-lt"/>
            </a:endParaRPr>
          </a:p>
          <a:p>
            <a:pPr marL="285750" indent="-285750">
              <a:lnSpc>
                <a:spcPct val="90000"/>
              </a:lnSpc>
              <a:spcAft>
                <a:spcPts val="600"/>
              </a:spcAft>
              <a:buFont typeface="Arial"/>
              <a:buChar char="•"/>
              <a:defRPr/>
            </a:pPr>
            <a:r>
              <a:rPr lang="en-GB" sz="1400" dirty="0">
                <a:latin typeface="+mn-lt"/>
              </a:rPr>
              <a:t>"The ROI was very, very rapid - definitely within the first year." </a:t>
            </a:r>
          </a:p>
          <a:p>
            <a:pPr marL="285750" indent="-285750">
              <a:lnSpc>
                <a:spcPct val="90000"/>
              </a:lnSpc>
              <a:spcAft>
                <a:spcPts val="600"/>
              </a:spcAft>
              <a:buFont typeface="Arial"/>
              <a:buChar char="•"/>
              <a:defRPr/>
            </a:pPr>
            <a:r>
              <a:rPr lang="en-GB" sz="1400" dirty="0">
                <a:latin typeface="+mn-lt"/>
              </a:rPr>
              <a:t>"We were able to keep staff numbers and overheads down but still hit DSO targets."</a:t>
            </a:r>
            <a:endParaRPr lang="en-GB" sz="1400" dirty="0">
              <a:latin typeface="+mn-lt"/>
              <a:cs typeface="Calibri" panose="020F0502020204030204"/>
            </a:endParaRPr>
          </a:p>
          <a:p>
            <a:pPr marL="285750" indent="-285750">
              <a:lnSpc>
                <a:spcPct val="90000"/>
              </a:lnSpc>
              <a:spcAft>
                <a:spcPts val="600"/>
              </a:spcAft>
              <a:buFont typeface="Arial"/>
              <a:buChar char="•"/>
              <a:defRPr/>
            </a:pPr>
            <a:r>
              <a:rPr lang="en-GB" sz="1400" dirty="0">
                <a:latin typeface="+mn-lt"/>
                <a:cs typeface="Calibri" panose="020F0502020204030204"/>
              </a:rPr>
              <a:t>"We reduced DSO and have consistently kept it low without no additional staff costs."</a:t>
            </a:r>
          </a:p>
          <a:p>
            <a:pPr marL="285750" indent="-285750">
              <a:lnSpc>
                <a:spcPct val="90000"/>
              </a:lnSpc>
              <a:spcAft>
                <a:spcPts val="600"/>
              </a:spcAft>
              <a:buFont typeface="Arial"/>
              <a:buChar char="•"/>
              <a:defRPr/>
            </a:pPr>
            <a:r>
              <a:rPr lang="en-GB" sz="1400" dirty="0">
                <a:latin typeface="+mn-lt"/>
                <a:cs typeface="Calibri" panose="020F0502020204030204"/>
              </a:rPr>
              <a:t>"Because the system is so automated, we can keep our employee numbers tight and get the maximum productivity and utilisation from our team."</a:t>
            </a:r>
          </a:p>
          <a:p>
            <a:pPr marL="285750" indent="-285750">
              <a:spcAft>
                <a:spcPts val="600"/>
              </a:spcAft>
              <a:buFont typeface="Arial"/>
              <a:buChar char="•"/>
              <a:defRPr/>
            </a:pPr>
            <a:r>
              <a:rPr lang="en-GB" sz="1400" dirty="0">
                <a:latin typeface="+mn-lt"/>
                <a:cs typeface="Calibri" panose="020F0502020204030204"/>
              </a:rPr>
              <a:t>"Our credit controllers were enthusiastic about the system. It was tailor-made for cash collections and made many of the administrative tasks less resource intensive."</a:t>
            </a:r>
            <a:endParaRPr lang="en-GB" dirty="0">
              <a:cs typeface="Calibri" panose="020F0502020204030204" pitchFamily="34" charset="0"/>
            </a:endParaRPr>
          </a:p>
          <a:p>
            <a:pPr marL="285750" indent="-285750">
              <a:spcAft>
                <a:spcPts val="600"/>
              </a:spcAft>
              <a:buFont typeface="Arial"/>
              <a:buChar char="•"/>
              <a:defRPr/>
            </a:pPr>
            <a:endParaRPr lang="en-GB" sz="1400" dirty="0">
              <a:cs typeface="Calibri"/>
            </a:endParaRPr>
          </a:p>
          <a:p>
            <a:pPr marL="285750" indent="-285750">
              <a:lnSpc>
                <a:spcPct val="90000"/>
              </a:lnSpc>
              <a:spcAft>
                <a:spcPts val="600"/>
              </a:spcAft>
              <a:buFont typeface="Arial"/>
              <a:buChar char="•"/>
              <a:defRPr/>
            </a:pPr>
            <a:endParaRPr lang="en-GB" sz="1400" dirty="0">
              <a:latin typeface="+mn-lt"/>
              <a:cs typeface="Calibri"/>
            </a:endParaRPr>
          </a:p>
          <a:p>
            <a:pPr>
              <a:lnSpc>
                <a:spcPct val="90000"/>
              </a:lnSpc>
              <a:spcAft>
                <a:spcPts val="600"/>
              </a:spcAft>
              <a:defRPr/>
            </a:pPr>
            <a:endParaRPr lang="en-GB" sz="1400" dirty="0">
              <a:latin typeface="+mn-lt"/>
              <a:cs typeface="Calibri"/>
            </a:endParaRPr>
          </a:p>
          <a:p>
            <a:pPr>
              <a:lnSpc>
                <a:spcPct val="90000"/>
              </a:lnSpc>
              <a:spcAft>
                <a:spcPts val="600"/>
              </a:spcAft>
              <a:defRPr/>
            </a:pPr>
            <a:endParaRPr lang="en-GB" sz="1400" dirty="0">
              <a:latin typeface="+mn-lt"/>
              <a:cs typeface="Calibri"/>
            </a:endParaRPr>
          </a:p>
          <a:p>
            <a:pPr marL="285750" indent="-228600">
              <a:lnSpc>
                <a:spcPct val="90000"/>
              </a:lnSpc>
              <a:spcAft>
                <a:spcPts val="600"/>
              </a:spcAft>
              <a:buFont typeface="Arial,Sans-Serif"/>
              <a:buChar char="•"/>
              <a:defRPr/>
            </a:pPr>
            <a:endParaRPr lang="en-US" sz="1400" dirty="0">
              <a:cs typeface="Calibri"/>
            </a:endParaRPr>
          </a:p>
          <a:p>
            <a:pPr>
              <a:lnSpc>
                <a:spcPct val="90000"/>
              </a:lnSpc>
              <a:spcAft>
                <a:spcPts val="600"/>
              </a:spcAft>
              <a:defRPr/>
            </a:pPr>
            <a:endParaRPr lang="en-US" sz="1400" dirty="0">
              <a:cs typeface="Calibri"/>
            </a:endParaRPr>
          </a:p>
          <a:p>
            <a:pPr marL="285750" indent="-228600" eaLnBrk="1" hangingPunct="1">
              <a:lnSpc>
                <a:spcPct val="90000"/>
              </a:lnSpc>
              <a:spcAft>
                <a:spcPts val="600"/>
              </a:spcAft>
              <a:buFont typeface="Arial,Sans-Serif" panose="020B0604020202020204" pitchFamily="34" charset="0"/>
              <a:buChar char="•"/>
              <a:defRPr/>
            </a:pPr>
            <a:endParaRPr lang="en-US" sz="1100" dirty="0">
              <a:latin typeface="+mn-lt"/>
              <a:cs typeface="Calibri"/>
            </a:endParaRPr>
          </a:p>
          <a:p>
            <a:pPr indent="-228600">
              <a:lnSpc>
                <a:spcPct val="90000"/>
              </a:lnSpc>
              <a:spcAft>
                <a:spcPts val="600"/>
              </a:spcAft>
              <a:buFont typeface="Arial" panose="020B0604020202020204" pitchFamily="34" charset="0"/>
              <a:buChar char="•"/>
              <a:defRPr/>
            </a:pPr>
            <a:endParaRPr lang="en-US" sz="1100" dirty="0">
              <a:latin typeface="+mn-lt"/>
              <a:cs typeface="Calibri"/>
            </a:endParaRPr>
          </a:p>
          <a:p>
            <a:pPr marL="285750" indent="-228600" eaLnBrk="1" hangingPunct="1">
              <a:lnSpc>
                <a:spcPct val="90000"/>
              </a:lnSpc>
              <a:spcAft>
                <a:spcPts val="600"/>
              </a:spcAft>
              <a:buFont typeface="Arial" panose="020B0604020202020204" pitchFamily="34" charset="0"/>
              <a:buChar char="•"/>
              <a:defRPr/>
            </a:pPr>
            <a:endParaRPr lang="en-US" sz="1100" dirty="0">
              <a:latin typeface="+mn-lt"/>
              <a:cs typeface="Calibri"/>
            </a:endParaRPr>
          </a:p>
          <a:p>
            <a:pPr indent="-228600" eaLnBrk="1" hangingPunct="1">
              <a:lnSpc>
                <a:spcPct val="90000"/>
              </a:lnSpc>
              <a:spcAft>
                <a:spcPts val="600"/>
              </a:spcAft>
              <a:buFont typeface="Arial" panose="020B0604020202020204" pitchFamily="34" charset="0"/>
              <a:buChar char="•"/>
              <a:defRPr/>
            </a:pPr>
            <a:endParaRPr lang="en-US" sz="1100" dirty="0">
              <a:latin typeface="+mn-lt"/>
              <a:cs typeface="Calibri"/>
            </a:endParaRPr>
          </a:p>
          <a:p>
            <a:pPr marL="285750" indent="-228600" eaLnBrk="1" hangingPunct="1">
              <a:lnSpc>
                <a:spcPct val="90000"/>
              </a:lnSpc>
              <a:spcAft>
                <a:spcPts val="600"/>
              </a:spcAft>
              <a:buFont typeface="Arial" panose="020B0604020202020204" pitchFamily="34" charset="0"/>
              <a:buChar char="•"/>
              <a:defRPr/>
            </a:pPr>
            <a:endParaRPr lang="en-US" sz="1100" dirty="0">
              <a:latin typeface="+mn-lt"/>
              <a:cs typeface="Calibri"/>
            </a:endParaRPr>
          </a:p>
          <a:p>
            <a:pPr marL="285750" indent="-228600" eaLnBrk="1" hangingPunct="1">
              <a:lnSpc>
                <a:spcPct val="90000"/>
              </a:lnSpc>
              <a:spcAft>
                <a:spcPts val="600"/>
              </a:spcAft>
              <a:buFont typeface="Arial" panose="020B0604020202020204" pitchFamily="34" charset="0"/>
              <a:buChar char="•"/>
              <a:defRPr/>
            </a:pPr>
            <a:endParaRPr lang="en-US" sz="1100" dirty="0">
              <a:latin typeface="+mn-lt"/>
              <a:cs typeface="Calibri"/>
            </a:endParaRPr>
          </a:p>
        </p:txBody>
      </p:sp>
      <p:sp>
        <p:nvSpPr>
          <p:cNvPr id="40967" name="Footer Placeholder 3">
            <a:extLst>
              <a:ext uri="{FF2B5EF4-FFF2-40B4-BE49-F238E27FC236}">
                <a16:creationId xmlns:a16="http://schemas.microsoft.com/office/drawing/2014/main" id="{CCEC5DFC-B82C-478A-835B-C41424102A6F}"/>
              </a:ext>
            </a:extLst>
          </p:cNvPr>
          <p:cNvSpPr>
            <a:spLocks noGrp="1" noChangeArrowheads="1"/>
          </p:cNvSpPr>
          <p:nvPr>
            <p:ph type="ftr" sz="quarter" idx="11"/>
          </p:nvPr>
        </p:nvSpPr>
        <p:spPr bwMode="auto">
          <a:xfrm>
            <a:off x="1103859" y="6356350"/>
            <a:ext cx="4894169"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l">
              <a:spcBef>
                <a:spcPct val="0"/>
              </a:spcBef>
              <a:spcAft>
                <a:spcPts val="600"/>
              </a:spcAft>
              <a:buSzTx/>
              <a:buFontTx/>
              <a:buNone/>
            </a:pPr>
            <a:r>
              <a:rPr lang="en-US" altLang="en-US" sz="1050" kern="1200">
                <a:solidFill>
                  <a:schemeClr val="tx1">
                    <a:lumMod val="75000"/>
                    <a:lumOff val="25000"/>
                  </a:schemeClr>
                </a:solidFill>
                <a:latin typeface="+mn-lt"/>
                <a:ea typeface="+mn-ea"/>
                <a:cs typeface="+mn-cs"/>
              </a:rPr>
              <a:t>Innovation Software </a:t>
            </a:r>
          </a:p>
        </p:txBody>
      </p:sp>
      <p:sp>
        <p:nvSpPr>
          <p:cNvPr id="40966" name="Date Placeholder 2">
            <a:extLst>
              <a:ext uri="{FF2B5EF4-FFF2-40B4-BE49-F238E27FC236}">
                <a16:creationId xmlns:a16="http://schemas.microsoft.com/office/drawing/2014/main" id="{91C399E5-C9CE-4C0B-A768-324711DBC696}"/>
              </a:ext>
            </a:extLst>
          </p:cNvPr>
          <p:cNvSpPr>
            <a:spLocks noGrp="1" noChangeArrowheads="1"/>
          </p:cNvSpPr>
          <p:nvPr>
            <p:ph type="dt" sz="quarter" idx="10"/>
          </p:nvPr>
        </p:nvSpPr>
        <p:spPr bwMode="auto">
          <a:xfrm>
            <a:off x="6973342"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prstTxWarp prst="textNoShape">
              <a:avLst/>
            </a:prstTxWarp>
            <a:norm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r" fontAlgn="base">
              <a:spcBef>
                <a:spcPct val="0"/>
              </a:spcBef>
              <a:spcAft>
                <a:spcPts val="600"/>
              </a:spcAft>
              <a:buSzTx/>
              <a:buFontTx/>
              <a:buNone/>
            </a:pPr>
            <a:r>
              <a:rPr lang="en-US" altLang="en-US" sz="1050">
                <a:solidFill>
                  <a:schemeClr val="tx1">
                    <a:lumMod val="75000"/>
                    <a:lumOff val="25000"/>
                  </a:schemeClr>
                </a:solidFill>
                <a:latin typeface="+mn-lt"/>
              </a:rPr>
              <a:t>13/05/2020</a:t>
            </a:r>
          </a:p>
        </p:txBody>
      </p:sp>
      <p:sp>
        <p:nvSpPr>
          <p:cNvPr id="40971" name="Rectangle 7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79A9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72" name="Oval 7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94FD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close up of a sign&#10;&#10;Description automatically generated">
            <a:extLst>
              <a:ext uri="{FF2B5EF4-FFF2-40B4-BE49-F238E27FC236}">
                <a16:creationId xmlns:a16="http://schemas.microsoft.com/office/drawing/2014/main" id="{1F714E7E-1A0C-42E4-B7CE-344413F64B3A}"/>
              </a:ext>
            </a:extLst>
          </p:cNvPr>
          <p:cNvPicPr>
            <a:picLocks noChangeAspect="1"/>
          </p:cNvPicPr>
          <p:nvPr/>
        </p:nvPicPr>
        <p:blipFill>
          <a:blip r:embed="rId3"/>
          <a:stretch>
            <a:fillRect/>
          </a:stretch>
        </p:blipFill>
        <p:spPr>
          <a:xfrm>
            <a:off x="9263735" y="2973925"/>
            <a:ext cx="1462088" cy="910149"/>
          </a:xfrm>
          <a:prstGeom prst="rect">
            <a:avLst/>
          </a:prstGeom>
        </p:spPr>
      </p:pic>
      <p:sp>
        <p:nvSpPr>
          <p:cNvPr id="40968" name="Slide Number Placeholder 4">
            <a:extLst>
              <a:ext uri="{FF2B5EF4-FFF2-40B4-BE49-F238E27FC236}">
                <a16:creationId xmlns:a16="http://schemas.microsoft.com/office/drawing/2014/main" id="{F00CD3FD-56B3-4E99-828B-184980F95969}"/>
              </a:ext>
            </a:extLst>
          </p:cNvPr>
          <p:cNvSpPr>
            <a:spLocks noGrp="1" noChangeArrowheads="1"/>
          </p:cNvSpPr>
          <p:nvPr>
            <p:ph type="sldNum" sz="quarter" idx="12"/>
          </p:nvPr>
        </p:nvSpPr>
        <p:spPr bwMode="auto">
          <a:xfrm>
            <a:off x="10341428" y="6356350"/>
            <a:ext cx="1012371"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spcBef>
                <a:spcPct val="0"/>
              </a:spcBef>
              <a:spcAft>
                <a:spcPts val="600"/>
              </a:spcAft>
              <a:buSzTx/>
              <a:buFontTx/>
              <a:buNone/>
            </a:pPr>
            <a:fld id="{84A3206A-CCBC-4834-9EA4-EA66128E0292}" type="slidenum">
              <a:rPr lang="en-US" altLang="en-US" sz="1200">
                <a:solidFill>
                  <a:srgbClr val="FFFFFF"/>
                </a:solidFill>
                <a:latin typeface="+mn-lt"/>
              </a:rPr>
              <a:pPr>
                <a:spcBef>
                  <a:spcPct val="0"/>
                </a:spcBef>
                <a:spcAft>
                  <a:spcPts val="600"/>
                </a:spcAft>
                <a:buSzTx/>
                <a:buFontTx/>
                <a:buNone/>
              </a:pPr>
              <a:t>9</a:t>
            </a:fld>
            <a:endParaRPr lang="en-US" altLang="en-US" sz="1200">
              <a:solidFill>
                <a:srgbClr val="FFFFFF"/>
              </a:solidFill>
              <a:latin typeface="+mn-lt"/>
            </a:endParaRPr>
          </a:p>
        </p:txBody>
      </p:sp>
      <p:sp>
        <p:nvSpPr>
          <p:cNvPr id="11" name="TextBox 10">
            <a:extLst>
              <a:ext uri="{FF2B5EF4-FFF2-40B4-BE49-F238E27FC236}">
                <a16:creationId xmlns:a16="http://schemas.microsoft.com/office/drawing/2014/main" id="{69FDDB4C-6559-4A62-BE5D-16A845906083}"/>
              </a:ext>
            </a:extLst>
          </p:cNvPr>
          <p:cNvSpPr txBox="1"/>
          <p:nvPr/>
        </p:nvSpPr>
        <p:spPr>
          <a:xfrm>
            <a:off x="4667649" y="1488296"/>
            <a:ext cx="4014599" cy="4008174"/>
          </a:xfrm>
          <a:prstGeom prst="rect">
            <a:avLst/>
          </a:prstGeom>
        </p:spPr>
        <p:txBody>
          <a:bodyPr vert="horz" lIns="91440" tIns="45720" rIns="91440" bIns="45720" rtlCol="0" anchor="ctr">
            <a:noAutofit/>
          </a:bodyPr>
          <a:lstStyle/>
          <a:p>
            <a:pPr marL="285750" indent="-228600">
              <a:lnSpc>
                <a:spcPct val="90000"/>
              </a:lnSpc>
              <a:spcAft>
                <a:spcPts val="600"/>
              </a:spcAft>
              <a:buFont typeface="Arial,Sans-Serif"/>
              <a:buChar char="•"/>
              <a:defRPr/>
            </a:pPr>
            <a:endParaRPr lang="en-US" sz="1400" dirty="0">
              <a:latin typeface="+mn-lt"/>
              <a:cs typeface="Calibri" panose="020F0502020204030204"/>
            </a:endParaRPr>
          </a:p>
          <a:p>
            <a:pPr>
              <a:spcAft>
                <a:spcPts val="600"/>
              </a:spcAft>
              <a:defRPr/>
            </a:pPr>
            <a:endParaRPr lang="en-GB" sz="1400" dirty="0">
              <a:latin typeface="+mn-lt"/>
              <a:cs typeface="Calibri" panose="020F0502020204030204"/>
            </a:endParaRPr>
          </a:p>
          <a:p>
            <a:pPr>
              <a:spcAft>
                <a:spcPts val="600"/>
              </a:spcAft>
              <a:defRPr/>
            </a:pPr>
            <a:endParaRPr lang="en-GB" sz="1400" dirty="0">
              <a:latin typeface="+mn-lt"/>
              <a:cs typeface="Calibri" panose="020F0502020204030204"/>
            </a:endParaRPr>
          </a:p>
          <a:p>
            <a:pPr>
              <a:spcAft>
                <a:spcPts val="600"/>
              </a:spcAft>
              <a:defRPr/>
            </a:pPr>
            <a:endParaRPr lang="en-GB" sz="1400" dirty="0">
              <a:latin typeface="+mn-lt"/>
              <a:cs typeface="Calibri" panose="020F0502020204030204"/>
            </a:endParaRPr>
          </a:p>
          <a:p>
            <a:pPr>
              <a:spcAft>
                <a:spcPts val="600"/>
              </a:spcAft>
              <a:defRPr/>
            </a:pPr>
            <a:endParaRPr lang="en-GB" sz="1400" dirty="0">
              <a:latin typeface="+mn-lt"/>
              <a:cs typeface="Calibri" panose="020F0502020204030204"/>
            </a:endParaRPr>
          </a:p>
          <a:p>
            <a:pPr>
              <a:spcAft>
                <a:spcPts val="600"/>
              </a:spcAft>
              <a:defRPr/>
            </a:pPr>
            <a:endParaRPr lang="en-GB" sz="1400" dirty="0">
              <a:latin typeface="+mn-lt"/>
              <a:cs typeface="Calibri" panose="020F0502020204030204"/>
            </a:endParaRPr>
          </a:p>
          <a:p>
            <a:pPr>
              <a:spcAft>
                <a:spcPts val="600"/>
              </a:spcAft>
              <a:defRPr/>
            </a:pPr>
            <a:endParaRPr lang="en-GB" sz="1400" dirty="0">
              <a:latin typeface="+mn-lt"/>
              <a:cs typeface="Calibri" panose="020F0502020204030204"/>
            </a:endParaRPr>
          </a:p>
          <a:p>
            <a:pPr>
              <a:spcAft>
                <a:spcPts val="600"/>
              </a:spcAft>
              <a:defRPr/>
            </a:pPr>
            <a:endParaRPr lang="en-GB" sz="1400" dirty="0">
              <a:latin typeface="+mn-lt"/>
              <a:cs typeface="Calibri" panose="020F0502020204030204"/>
            </a:endParaRPr>
          </a:p>
          <a:p>
            <a:pPr>
              <a:spcAft>
                <a:spcPts val="600"/>
              </a:spcAft>
              <a:defRPr/>
            </a:pPr>
            <a:endParaRPr lang="en-GB" sz="1400" dirty="0">
              <a:latin typeface="+mn-lt"/>
              <a:cs typeface="Calibri" panose="020F0502020204030204"/>
            </a:endParaRPr>
          </a:p>
          <a:p>
            <a:pPr>
              <a:spcAft>
                <a:spcPts val="600"/>
              </a:spcAft>
              <a:defRPr/>
            </a:pPr>
            <a:endParaRPr lang="en-GB" sz="1400" dirty="0">
              <a:latin typeface="+mn-lt"/>
              <a:cs typeface="Calibri" panose="020F0502020204030204"/>
            </a:endParaRPr>
          </a:p>
          <a:p>
            <a:pPr marL="285750" indent="-285750">
              <a:spcAft>
                <a:spcPts val="600"/>
              </a:spcAft>
              <a:buFont typeface="Arial"/>
              <a:buChar char="•"/>
              <a:defRPr/>
            </a:pPr>
            <a:endParaRPr lang="en-GB" sz="1400" dirty="0">
              <a:latin typeface="+mn-lt"/>
              <a:cs typeface="Calibri" panose="020F0502020204030204"/>
            </a:endParaRPr>
          </a:p>
          <a:p>
            <a:pPr marL="285750" indent="-285750">
              <a:spcAft>
                <a:spcPts val="600"/>
              </a:spcAft>
              <a:buFont typeface="Arial"/>
              <a:buChar char="•"/>
              <a:defRPr/>
            </a:pPr>
            <a:endParaRPr lang="en-GB" sz="1400" dirty="0">
              <a:latin typeface="+mn-lt"/>
              <a:cs typeface="Calibri" panose="020F0502020204030204"/>
            </a:endParaRPr>
          </a:p>
          <a:p>
            <a:pPr marL="285750" indent="-285750">
              <a:spcAft>
                <a:spcPts val="600"/>
              </a:spcAft>
              <a:buFont typeface="Arial"/>
              <a:buChar char="•"/>
              <a:defRPr/>
            </a:pPr>
            <a:endParaRPr lang="en-GB" sz="1400" dirty="0">
              <a:latin typeface="+mn-lt"/>
              <a:cs typeface="Calibri" panose="020F0502020204030204"/>
            </a:endParaRPr>
          </a:p>
          <a:p>
            <a:pPr marL="285750" indent="-285750">
              <a:spcAft>
                <a:spcPts val="600"/>
              </a:spcAft>
              <a:buFont typeface="Arial"/>
              <a:buChar char="•"/>
              <a:defRPr/>
            </a:pPr>
            <a:endParaRPr lang="en-GB" sz="1400" dirty="0">
              <a:latin typeface="+mn-lt"/>
              <a:cs typeface="Calibri" panose="020F0502020204030204"/>
            </a:endParaRPr>
          </a:p>
          <a:p>
            <a:pPr marL="285750" indent="-285750">
              <a:spcAft>
                <a:spcPts val="600"/>
              </a:spcAft>
              <a:buFont typeface="Arial"/>
              <a:buChar char="•"/>
              <a:defRPr/>
            </a:pPr>
            <a:endParaRPr lang="en-GB" sz="1400" dirty="0">
              <a:latin typeface="+mn-lt"/>
              <a:cs typeface="Calibri" panose="020F0502020204030204"/>
            </a:endParaRPr>
          </a:p>
          <a:p>
            <a:pPr marL="285750" indent="-285750">
              <a:spcAft>
                <a:spcPts val="600"/>
              </a:spcAft>
              <a:buFont typeface="Arial"/>
              <a:buChar char="•"/>
              <a:defRPr/>
            </a:pPr>
            <a:r>
              <a:rPr lang="en-GB" sz="1400">
                <a:latin typeface="+mn-lt"/>
                <a:cs typeface="Calibri" panose="020F0502020204030204"/>
              </a:rPr>
              <a:t>"</a:t>
            </a:r>
            <a:r>
              <a:rPr lang="en-GB" sz="1400">
                <a:latin typeface="+mn-lt"/>
              </a:rPr>
              <a:t>CreditForce </a:t>
            </a:r>
            <a:r>
              <a:rPr lang="en-GB" sz="1400">
                <a:latin typeface="+mn-lt"/>
                <a:cs typeface="Calibri"/>
              </a:rPr>
              <a:t>gave </a:t>
            </a:r>
            <a:r>
              <a:rPr lang="en-GB" sz="1400">
                <a:latin typeface="+mn-lt"/>
              </a:rPr>
              <a:t>the team more time to collect by</a:t>
            </a:r>
            <a:r>
              <a:rPr lang="en-GB" sz="1400">
                <a:latin typeface="+mn-lt"/>
                <a:cs typeface="Calibri"/>
              </a:rPr>
              <a:t> telephone, and the ability to send </a:t>
            </a:r>
            <a:br>
              <a:rPr lang="en-GB" sz="1400" dirty="0">
                <a:latin typeface="+mn-lt"/>
                <a:cs typeface="Calibri"/>
              </a:rPr>
            </a:br>
            <a:r>
              <a:rPr lang="en-GB" sz="1400">
                <a:latin typeface="+mn-lt"/>
                <a:cs typeface="Calibri"/>
              </a:rPr>
              <a:t>out copy bills </a:t>
            </a:r>
            <a:r>
              <a:rPr lang="en-GB" sz="1400">
                <a:latin typeface="+mn-lt"/>
              </a:rPr>
              <a:t>at the </a:t>
            </a:r>
            <a:r>
              <a:rPr lang="en-GB" sz="1400">
                <a:latin typeface="+mn-lt"/>
                <a:cs typeface="Calibri"/>
              </a:rPr>
              <a:t>click of a button, which </a:t>
            </a:r>
            <a:br>
              <a:rPr lang="en-GB" sz="1400" dirty="0">
                <a:latin typeface="+mn-lt"/>
                <a:cs typeface="Calibri"/>
              </a:rPr>
            </a:br>
            <a:r>
              <a:rPr lang="en-GB" sz="1400">
                <a:latin typeface="+mn-lt"/>
                <a:cs typeface="Calibri"/>
              </a:rPr>
              <a:t>was a big plus for us."</a:t>
            </a:r>
            <a:endParaRPr lang="en-GB">
              <a:cs typeface="Calibri" panose="020F0502020204030204" pitchFamily="34" charset="0"/>
            </a:endParaRPr>
          </a:p>
          <a:p>
            <a:pPr marL="285750" indent="-285750">
              <a:spcAft>
                <a:spcPts val="600"/>
              </a:spcAft>
              <a:buFont typeface="Arial"/>
              <a:buChar char="•"/>
              <a:defRPr/>
            </a:pPr>
            <a:r>
              <a:rPr lang="en-GB" sz="1400">
                <a:latin typeface="+mn-lt"/>
                <a:cs typeface="Calibri"/>
              </a:rPr>
              <a:t>"The other benefit was the ability to have automated letter templates and chasing procedures. The standard templates also came with the flexibility to adapt them for more demanding clients."</a:t>
            </a:r>
            <a:endParaRPr lang="en-GB">
              <a:cs typeface="Calibri" panose="020F0502020204030204" pitchFamily="34" charset="0"/>
            </a:endParaRPr>
          </a:p>
          <a:p>
            <a:pPr marL="285750" indent="-285750">
              <a:spcAft>
                <a:spcPts val="600"/>
              </a:spcAft>
              <a:buFont typeface="Arial,Sans-Serif"/>
              <a:buChar char="•"/>
              <a:defRPr/>
            </a:pPr>
            <a:r>
              <a:rPr lang="en-GB" sz="1400">
                <a:latin typeface="Calibri"/>
                <a:cs typeface="Calibri"/>
              </a:rPr>
              <a:t>"We were also able to define workflows for new clients that had no prior history with us, allowing us to set up appropriate workflows to mitigate risk for new clients until they had a payment track-record."</a:t>
            </a:r>
          </a:p>
          <a:p>
            <a:pPr marL="285750" indent="-285750">
              <a:spcAft>
                <a:spcPts val="600"/>
              </a:spcAft>
              <a:buFont typeface="Arial"/>
              <a:buChar char="•"/>
              <a:defRPr/>
            </a:pPr>
            <a:endParaRPr lang="en-GB" sz="1400" dirty="0">
              <a:cs typeface="Calibri"/>
            </a:endParaRPr>
          </a:p>
          <a:p>
            <a:pPr>
              <a:spcAft>
                <a:spcPts val="600"/>
              </a:spcAft>
              <a:defRPr/>
            </a:pPr>
            <a:br>
              <a:rPr lang="en-US" dirty="0"/>
            </a:br>
            <a:endParaRPr lang="en-US">
              <a:cs typeface="Calibri"/>
            </a:endParaRPr>
          </a:p>
          <a:p>
            <a:pPr>
              <a:spcAft>
                <a:spcPts val="600"/>
              </a:spcAft>
              <a:defRPr/>
            </a:pPr>
            <a:endParaRPr lang="en-GB" sz="1400" dirty="0">
              <a:cs typeface="Calibri"/>
            </a:endParaRPr>
          </a:p>
          <a:p>
            <a:pPr>
              <a:spcAft>
                <a:spcPts val="600"/>
              </a:spcAft>
              <a:defRPr/>
            </a:pPr>
            <a:endParaRPr lang="en-GB" sz="1400" dirty="0">
              <a:cs typeface="Calibri"/>
            </a:endParaRPr>
          </a:p>
          <a:p>
            <a:pPr marL="285750" indent="-285750">
              <a:spcAft>
                <a:spcPts val="600"/>
              </a:spcAft>
              <a:buFont typeface="Arial,Sans-Serif"/>
              <a:buChar char="•"/>
              <a:defRPr/>
            </a:pPr>
            <a:endParaRPr lang="en-GB" sz="1400" dirty="0">
              <a:latin typeface="+mn-lt"/>
              <a:cs typeface="Calibri"/>
            </a:endParaRPr>
          </a:p>
          <a:p>
            <a:pPr>
              <a:spcAft>
                <a:spcPts val="600"/>
              </a:spcAft>
              <a:defRPr/>
            </a:pPr>
            <a:endParaRPr lang="en-GB" sz="1400" dirty="0">
              <a:latin typeface="+mn-lt"/>
              <a:cs typeface="Calibri"/>
            </a:endParaRPr>
          </a:p>
          <a:p>
            <a:pPr>
              <a:lnSpc>
                <a:spcPct val="90000"/>
              </a:lnSpc>
              <a:spcAft>
                <a:spcPts val="600"/>
              </a:spcAft>
              <a:defRPr/>
            </a:pPr>
            <a:endParaRPr lang="en-US" sz="1400" b="1" dirty="0">
              <a:cs typeface="Calibri"/>
            </a:endParaRPr>
          </a:p>
          <a:p>
            <a:pPr marL="285750" indent="-228600">
              <a:lnSpc>
                <a:spcPct val="90000"/>
              </a:lnSpc>
              <a:spcAft>
                <a:spcPts val="600"/>
              </a:spcAft>
              <a:buFont typeface="Arial,Sans-Serif"/>
              <a:buChar char="•"/>
              <a:defRPr/>
            </a:pPr>
            <a:endParaRPr lang="en-US" sz="1400" dirty="0">
              <a:cs typeface="Calibri"/>
            </a:endParaRPr>
          </a:p>
          <a:p>
            <a:pPr>
              <a:lnSpc>
                <a:spcPct val="90000"/>
              </a:lnSpc>
              <a:spcAft>
                <a:spcPts val="600"/>
              </a:spcAft>
              <a:defRPr/>
            </a:pPr>
            <a:endParaRPr lang="en-US" sz="1400" dirty="0">
              <a:latin typeface="+mn-lt"/>
              <a:cs typeface="Calibri"/>
            </a:endParaRPr>
          </a:p>
          <a:p>
            <a:pPr>
              <a:lnSpc>
                <a:spcPct val="90000"/>
              </a:lnSpc>
              <a:spcAft>
                <a:spcPts val="600"/>
              </a:spcAft>
              <a:defRPr/>
            </a:pPr>
            <a:endParaRPr lang="en-US" sz="1400" dirty="0">
              <a:latin typeface="+mn-lt"/>
              <a:cs typeface="Calibri"/>
            </a:endParaRPr>
          </a:p>
          <a:p>
            <a:pPr>
              <a:lnSpc>
                <a:spcPct val="90000"/>
              </a:lnSpc>
              <a:spcAft>
                <a:spcPts val="600"/>
              </a:spcAft>
              <a:defRPr/>
            </a:pPr>
            <a:endParaRPr lang="en-US" sz="1400" dirty="0">
              <a:latin typeface="+mn-lt"/>
              <a:cs typeface="Calibri"/>
            </a:endParaRPr>
          </a:p>
          <a:p>
            <a:pPr>
              <a:lnSpc>
                <a:spcPct val="90000"/>
              </a:lnSpc>
              <a:spcAft>
                <a:spcPts val="600"/>
              </a:spcAft>
              <a:defRPr/>
            </a:pPr>
            <a:endParaRPr lang="en-US" sz="1400" dirty="0">
              <a:latin typeface="+mn-lt"/>
              <a:cs typeface="Calibri"/>
            </a:endParaRPr>
          </a:p>
          <a:p>
            <a:pPr indent="-228600">
              <a:lnSpc>
                <a:spcPct val="90000"/>
              </a:lnSpc>
              <a:spcAft>
                <a:spcPts val="600"/>
              </a:spcAft>
              <a:buFont typeface="Arial" panose="020B0604020202020204" pitchFamily="34" charset="0"/>
              <a:buChar char="•"/>
              <a:defRPr/>
            </a:pPr>
            <a:endParaRPr lang="en-US" sz="1100" dirty="0">
              <a:latin typeface="+mn-lt"/>
              <a:cs typeface="Calibri" panose="020F0502020204030204"/>
            </a:endParaRPr>
          </a:p>
          <a:p>
            <a:pPr marL="285750" indent="-228600" eaLnBrk="1" hangingPunct="1">
              <a:lnSpc>
                <a:spcPct val="90000"/>
              </a:lnSpc>
              <a:spcAft>
                <a:spcPts val="600"/>
              </a:spcAft>
              <a:buFont typeface="Arial" panose="020B0604020202020204" pitchFamily="34" charset="0"/>
              <a:buChar char="•"/>
              <a:defRPr/>
            </a:pPr>
            <a:endParaRPr lang="en-US" sz="1100">
              <a:latin typeface="+mn-lt"/>
              <a:cs typeface="Calibri" panose="020F0502020204030204"/>
            </a:endParaRPr>
          </a:p>
          <a:p>
            <a:pPr indent="-228600" eaLnBrk="1" hangingPunct="1">
              <a:lnSpc>
                <a:spcPct val="90000"/>
              </a:lnSpc>
              <a:spcAft>
                <a:spcPts val="600"/>
              </a:spcAft>
              <a:buFont typeface="Arial" panose="020B0604020202020204" pitchFamily="34" charset="0"/>
              <a:buChar char="•"/>
              <a:defRPr/>
            </a:pPr>
            <a:endParaRPr lang="en-US" sz="1100">
              <a:latin typeface="+mn-lt"/>
              <a:cs typeface="Calibri" panose="020F0502020204030204"/>
            </a:endParaRPr>
          </a:p>
          <a:p>
            <a:pPr marL="285750" indent="-228600" eaLnBrk="1" hangingPunct="1">
              <a:lnSpc>
                <a:spcPct val="90000"/>
              </a:lnSpc>
              <a:spcAft>
                <a:spcPts val="600"/>
              </a:spcAft>
              <a:buFont typeface="Arial" panose="020B0604020202020204" pitchFamily="34" charset="0"/>
              <a:buChar char="•"/>
              <a:defRPr/>
            </a:pPr>
            <a:endParaRPr lang="en-US" sz="1100">
              <a:latin typeface="+mn-lt"/>
              <a:cs typeface="Calibri" panose="020F0502020204030204"/>
            </a:endParaRPr>
          </a:p>
          <a:p>
            <a:pPr marL="285750" indent="-228600" eaLnBrk="1" hangingPunct="1">
              <a:lnSpc>
                <a:spcPct val="90000"/>
              </a:lnSpc>
              <a:spcAft>
                <a:spcPts val="600"/>
              </a:spcAft>
              <a:buFont typeface="Arial" panose="020B0604020202020204" pitchFamily="34" charset="0"/>
              <a:buChar char="•"/>
              <a:defRPr/>
            </a:pPr>
            <a:endParaRPr lang="en-US" sz="1100">
              <a:latin typeface="+mn-lt"/>
              <a:cs typeface="Calibri" panose="020F0502020204030204"/>
            </a:endParaRPr>
          </a:p>
        </p:txBody>
      </p:sp>
    </p:spTree>
    <p:extLst>
      <p:ext uri="{BB962C8B-B14F-4D97-AF65-F5344CB8AC3E}">
        <p14:creationId xmlns:p14="http://schemas.microsoft.com/office/powerpoint/2010/main" val="3433271370"/>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awford  Co Requirements Version 2 17 April 2020.pot  -  Compatibility Mode" id="{364C5E2A-8109-421C-B6D0-7435F1258974}" vid="{34C68EAD-B77D-4142-9664-BC8FE8017E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3CE6F22BF940448FF5CBB49F354840" ma:contentTypeVersion="13" ma:contentTypeDescription="Create a new document." ma:contentTypeScope="" ma:versionID="625330e50d04723f06356a6f449522be">
  <xsd:schema xmlns:xsd="http://www.w3.org/2001/XMLSchema" xmlns:xs="http://www.w3.org/2001/XMLSchema" xmlns:p="http://schemas.microsoft.com/office/2006/metadata/properties" xmlns:ns2="c9c44d78-1419-471b-b8f2-9dabf60352c5" xmlns:ns3="99b14336-1968-4f56-a27a-49f1013960e5" targetNamespace="http://schemas.microsoft.com/office/2006/metadata/properties" ma:root="true" ma:fieldsID="23be0bd0f3e170b109151f7be7284a9c" ns2:_="" ns3:_="">
    <xsd:import namespace="c9c44d78-1419-471b-b8f2-9dabf60352c5"/>
    <xsd:import namespace="99b14336-1968-4f56-a27a-49f1013960e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link"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c44d78-1419-471b-b8f2-9dabf60352c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b14336-1968-4f56-a27a-49f1013960e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ink" ma:index="18"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7F19EA-109D-4B50-BFCD-2454EE3D53A8}">
  <ds:schemaRefs>
    <ds:schemaRef ds:uri="99b14336-1968-4f56-a27a-49f1013960e5"/>
    <ds:schemaRef ds:uri="c9c44d78-1419-471b-b8f2-9dabf60352c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C8DADCB-DBC7-4D29-AD73-7091937166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643</Words>
  <Application>Microsoft Office PowerPoint</Application>
  <PresentationFormat>Widescreen</PresentationFormat>
  <Paragraphs>405</Paragraphs>
  <Slides>19</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Arial,Sans-Serif</vt:lpstr>
      <vt:lpstr>Calibri</vt:lpstr>
      <vt:lpstr>Calibri Light</vt:lpstr>
      <vt:lpstr>open sans</vt:lpstr>
      <vt:lpstr>Office Theme</vt:lpstr>
      <vt:lpstr>PowerPoint Presentation</vt:lpstr>
      <vt:lpstr>PowerPoint Presentation</vt:lpstr>
      <vt:lpstr>PowerPoint Presentation</vt:lpstr>
      <vt:lpstr>                                                          Innovation Software</vt:lpstr>
      <vt:lpstr>                                                          Innovation Software</vt:lpstr>
      <vt:lpstr>                                                          Innovation Software</vt:lpstr>
      <vt:lpstr>PowerPoint Presentation</vt:lpstr>
      <vt:lpstr>PowerPoint Presentation</vt:lpstr>
      <vt:lpstr>PowerPoint Presentation</vt:lpstr>
      <vt:lpstr>PowerPoint Presentation</vt:lpstr>
      <vt:lpstr>PowerPoint Presentation</vt:lpstr>
      <vt:lpstr>                                                          Innovation Software</vt:lpstr>
      <vt:lpstr>                                                          Innovation Software</vt:lpstr>
      <vt:lpstr>                                                          Innovation Software</vt:lpstr>
      <vt:lpstr>                                                          Innovation Software</vt:lpstr>
      <vt:lpstr>                                                          Innovation Software</vt:lpstr>
      <vt:lpstr>                                                          Innovation Software</vt:lpstr>
      <vt:lpstr>                                                          Innovation Software</vt:lpstr>
      <vt:lpstr>                                                          Innovation Software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Lyons</dc:creator>
  <cp:lastModifiedBy>Caroline Lyons</cp:lastModifiedBy>
  <cp:revision>466</cp:revision>
  <dcterms:created xsi:type="dcterms:W3CDTF">2020-07-10T14:10:01Z</dcterms:created>
  <dcterms:modified xsi:type="dcterms:W3CDTF">2020-07-15T15:29:18Z</dcterms:modified>
</cp:coreProperties>
</file>